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47" r:id="rId1"/>
  </p:sldMasterIdLst>
  <p:notesMasterIdLst>
    <p:notesMasterId r:id="rId26"/>
  </p:notesMasterIdLst>
  <p:handoutMasterIdLst>
    <p:handoutMasterId r:id="rId27"/>
  </p:handoutMasterIdLst>
  <p:sldIdLst>
    <p:sldId id="279" r:id="rId2"/>
    <p:sldId id="348" r:id="rId3"/>
    <p:sldId id="356" r:id="rId4"/>
    <p:sldId id="349" r:id="rId5"/>
    <p:sldId id="258" r:id="rId6"/>
    <p:sldId id="276" r:id="rId7"/>
    <p:sldId id="284" r:id="rId8"/>
    <p:sldId id="354" r:id="rId9"/>
    <p:sldId id="351" r:id="rId10"/>
    <p:sldId id="281" r:id="rId11"/>
    <p:sldId id="344" r:id="rId12"/>
    <p:sldId id="346" r:id="rId13"/>
    <p:sldId id="345" r:id="rId14"/>
    <p:sldId id="287" r:id="rId15"/>
    <p:sldId id="289" r:id="rId16"/>
    <p:sldId id="306" r:id="rId17"/>
    <p:sldId id="309" r:id="rId18"/>
    <p:sldId id="310" r:id="rId19"/>
    <p:sldId id="352" r:id="rId20"/>
    <p:sldId id="353" r:id="rId21"/>
    <p:sldId id="314" r:id="rId22"/>
    <p:sldId id="350" r:id="rId23"/>
    <p:sldId id="355" r:id="rId24"/>
    <p:sldId id="283" r:id="rId25"/>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0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0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0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0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06" charset="-128"/>
        <a:cs typeface="+mn-cs"/>
      </a:defRPr>
    </a:lvl5pPr>
    <a:lvl6pPr marL="2286000" algn="l" defTabSz="914400" rtl="0" eaLnBrk="1" latinLnBrk="0" hangingPunct="1">
      <a:defRPr sz="2400" kern="1200">
        <a:solidFill>
          <a:schemeClr val="tx1"/>
        </a:solidFill>
        <a:latin typeface="Arial" charset="0"/>
        <a:ea typeface="ＭＳ Ｐゴシック" pitchFamily="-106" charset="-128"/>
        <a:cs typeface="+mn-cs"/>
      </a:defRPr>
    </a:lvl6pPr>
    <a:lvl7pPr marL="2743200" algn="l" defTabSz="914400" rtl="0" eaLnBrk="1" latinLnBrk="0" hangingPunct="1">
      <a:defRPr sz="2400" kern="1200">
        <a:solidFill>
          <a:schemeClr val="tx1"/>
        </a:solidFill>
        <a:latin typeface="Arial" charset="0"/>
        <a:ea typeface="ＭＳ Ｐゴシック" pitchFamily="-106" charset="-128"/>
        <a:cs typeface="+mn-cs"/>
      </a:defRPr>
    </a:lvl7pPr>
    <a:lvl8pPr marL="3200400" algn="l" defTabSz="914400" rtl="0" eaLnBrk="1" latinLnBrk="0" hangingPunct="1">
      <a:defRPr sz="2400" kern="1200">
        <a:solidFill>
          <a:schemeClr val="tx1"/>
        </a:solidFill>
        <a:latin typeface="Arial" charset="0"/>
        <a:ea typeface="ＭＳ Ｐゴシック" pitchFamily="-106" charset="-128"/>
        <a:cs typeface="+mn-cs"/>
      </a:defRPr>
    </a:lvl8pPr>
    <a:lvl9pPr marL="3657600" algn="l" defTabSz="914400" rtl="0" eaLnBrk="1" latinLnBrk="0" hangingPunct="1">
      <a:defRPr sz="2400" kern="1200">
        <a:solidFill>
          <a:schemeClr val="tx1"/>
        </a:solidFill>
        <a:latin typeface="Arial" charset="0"/>
        <a:ea typeface="ＭＳ Ｐゴシック" pitchFamily="-106"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A5A5"/>
    <a:srgbClr val="000042"/>
    <a:srgbClr val="D9DF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729" autoAdjust="0"/>
  </p:normalViewPr>
  <p:slideViewPr>
    <p:cSldViewPr>
      <p:cViewPr varScale="1">
        <p:scale>
          <a:sx n="108" d="100"/>
          <a:sy n="108" d="100"/>
        </p:scale>
        <p:origin x="170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67" d="100"/>
          <a:sy n="67" d="100"/>
        </p:scale>
        <p:origin x="-2322"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2" tIns="46586" rIns="93172" bIns="46586"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4820"/>
          </a:xfrm>
          <a:prstGeom prst="rect">
            <a:avLst/>
          </a:prstGeom>
        </p:spPr>
        <p:txBody>
          <a:bodyPr vert="horz" lIns="93172" tIns="46586" rIns="93172" bIns="46586" rtlCol="0"/>
          <a:lstStyle>
            <a:lvl1pPr algn="r">
              <a:defRPr sz="1200"/>
            </a:lvl1pPr>
          </a:lstStyle>
          <a:p>
            <a:fld id="{D3DFC26F-4293-43EC-8E9E-94081C02F58D}" type="datetimeFigureOut">
              <a:rPr lang="en-US" smtClean="0"/>
              <a:pPr/>
              <a:t>2/14/2024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2" tIns="46586" rIns="93172" bIns="46586"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2" tIns="46586" rIns="93172" bIns="46586" rtlCol="0" anchor="b"/>
          <a:lstStyle>
            <a:lvl1pPr algn="r">
              <a:defRPr sz="1200"/>
            </a:lvl1pPr>
          </a:lstStyle>
          <a:p>
            <a:fld id="{2E19A9D4-59D4-4212-8AD5-38412B38BC80}" type="slidenum">
              <a:rPr lang="en-US" smtClean="0"/>
              <a:pPr/>
              <a:t>‹#›</a:t>
            </a:fld>
            <a:endParaRPr lang="en-US"/>
          </a:p>
        </p:txBody>
      </p:sp>
    </p:spTree>
    <p:extLst>
      <p:ext uri="{BB962C8B-B14F-4D97-AF65-F5344CB8AC3E}">
        <p14:creationId xmlns:p14="http://schemas.microsoft.com/office/powerpoint/2010/main" val="41602809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1"/>
            <a:ext cx="3037840" cy="464820"/>
          </a:xfrm>
          <a:prstGeom prst="rect">
            <a:avLst/>
          </a:prstGeom>
          <a:noFill/>
          <a:ln w="9525">
            <a:noFill/>
            <a:miter lim="800000"/>
            <a:headEnd/>
            <a:tailEnd/>
          </a:ln>
        </p:spPr>
        <p:txBody>
          <a:bodyPr vert="horz" wrap="square" lIns="93172" tIns="46586" rIns="93172" bIns="46586" numCol="1" anchor="t" anchorCtr="0" compatLnSpc="1">
            <a:prstTxWarp prst="textNoShape">
              <a:avLst/>
            </a:prstTxWarp>
          </a:bodyPr>
          <a:lstStyle>
            <a:lvl1pPr>
              <a:defRPr sz="1200"/>
            </a:lvl1pPr>
          </a:lstStyle>
          <a:p>
            <a:endParaRPr lang="en-US"/>
          </a:p>
        </p:txBody>
      </p:sp>
      <p:sp>
        <p:nvSpPr>
          <p:cNvPr id="7171" name="Rectangle 3"/>
          <p:cNvSpPr>
            <a:spLocks noGrp="1" noChangeArrowheads="1"/>
          </p:cNvSpPr>
          <p:nvPr>
            <p:ph type="dt" idx="1"/>
          </p:nvPr>
        </p:nvSpPr>
        <p:spPr bwMode="auto">
          <a:xfrm>
            <a:off x="3972561" y="1"/>
            <a:ext cx="3037840" cy="464820"/>
          </a:xfrm>
          <a:prstGeom prst="rect">
            <a:avLst/>
          </a:prstGeom>
          <a:noFill/>
          <a:ln w="9525">
            <a:noFill/>
            <a:miter lim="800000"/>
            <a:headEnd/>
            <a:tailEnd/>
          </a:ln>
        </p:spPr>
        <p:txBody>
          <a:bodyPr vert="horz" wrap="square" lIns="93172" tIns="46586" rIns="93172" bIns="46586" numCol="1" anchor="t" anchorCtr="0" compatLnSpc="1">
            <a:prstTxWarp prst="textNoShape">
              <a:avLst/>
            </a:prstTxWarp>
          </a:bodyPr>
          <a:lstStyle>
            <a:lvl1pPr algn="r">
              <a:defRPr sz="1200"/>
            </a:lvl1pPr>
          </a:lstStyle>
          <a:p>
            <a:endParaRPr lang="en-US"/>
          </a:p>
        </p:txBody>
      </p:sp>
      <p:sp>
        <p:nvSpPr>
          <p:cNvPr id="18436"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34721" y="4415791"/>
            <a:ext cx="5140960" cy="4183380"/>
          </a:xfrm>
          <a:prstGeom prst="rect">
            <a:avLst/>
          </a:prstGeom>
          <a:noFill/>
          <a:ln w="9525">
            <a:noFill/>
            <a:miter lim="800000"/>
            <a:headEnd/>
            <a:tailEnd/>
          </a:ln>
        </p:spPr>
        <p:txBody>
          <a:bodyPr vert="horz" wrap="square" lIns="93172" tIns="46586" rIns="93172" bIns="4658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4" name="Rectangle 6"/>
          <p:cNvSpPr>
            <a:spLocks noGrp="1" noChangeArrowheads="1"/>
          </p:cNvSpPr>
          <p:nvPr>
            <p:ph type="ftr" sz="quarter" idx="4"/>
          </p:nvPr>
        </p:nvSpPr>
        <p:spPr bwMode="auto">
          <a:xfrm>
            <a:off x="0" y="8831581"/>
            <a:ext cx="3037840" cy="464820"/>
          </a:xfrm>
          <a:prstGeom prst="rect">
            <a:avLst/>
          </a:prstGeom>
          <a:noFill/>
          <a:ln w="9525">
            <a:noFill/>
            <a:miter lim="800000"/>
            <a:headEnd/>
            <a:tailEnd/>
          </a:ln>
        </p:spPr>
        <p:txBody>
          <a:bodyPr vert="horz" wrap="square" lIns="93172" tIns="46586" rIns="93172" bIns="46586" numCol="1" anchor="b" anchorCtr="0" compatLnSpc="1">
            <a:prstTxWarp prst="textNoShape">
              <a:avLst/>
            </a:prstTxWarp>
          </a:bodyPr>
          <a:lstStyle>
            <a:lvl1pPr>
              <a:defRPr sz="1200"/>
            </a:lvl1pPr>
          </a:lstStyle>
          <a:p>
            <a:endParaRPr lang="en-US"/>
          </a:p>
        </p:txBody>
      </p:sp>
      <p:sp>
        <p:nvSpPr>
          <p:cNvPr id="7175" name="Rectangle 7"/>
          <p:cNvSpPr>
            <a:spLocks noGrp="1" noChangeArrowheads="1"/>
          </p:cNvSpPr>
          <p:nvPr>
            <p:ph type="sldNum" sz="quarter" idx="5"/>
          </p:nvPr>
        </p:nvSpPr>
        <p:spPr bwMode="auto">
          <a:xfrm>
            <a:off x="3972561" y="8831581"/>
            <a:ext cx="3037840" cy="464820"/>
          </a:xfrm>
          <a:prstGeom prst="rect">
            <a:avLst/>
          </a:prstGeom>
          <a:noFill/>
          <a:ln w="9525">
            <a:noFill/>
            <a:miter lim="800000"/>
            <a:headEnd/>
            <a:tailEnd/>
          </a:ln>
        </p:spPr>
        <p:txBody>
          <a:bodyPr vert="horz" wrap="square" lIns="93172" tIns="46586" rIns="93172" bIns="46586" numCol="1" anchor="b" anchorCtr="0" compatLnSpc="1">
            <a:prstTxWarp prst="textNoShape">
              <a:avLst/>
            </a:prstTxWarp>
          </a:bodyPr>
          <a:lstStyle>
            <a:lvl1pPr algn="r">
              <a:defRPr sz="1200"/>
            </a:lvl1pPr>
          </a:lstStyle>
          <a:p>
            <a:fld id="{A9863141-2903-474A-96EB-1F1D553DEFEB}" type="slidenum">
              <a:rPr lang="en-US"/>
              <a:pPr/>
              <a:t>‹#›</a:t>
            </a:fld>
            <a:endParaRPr lang="en-US"/>
          </a:p>
        </p:txBody>
      </p:sp>
    </p:spTree>
    <p:extLst>
      <p:ext uri="{BB962C8B-B14F-4D97-AF65-F5344CB8AC3E}">
        <p14:creationId xmlns:p14="http://schemas.microsoft.com/office/powerpoint/2010/main" val="42841715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D5327A59-11FC-4E93-84BA-3008F38770A2}" type="slidenum">
              <a:rPr lang="en-US"/>
              <a:pPr/>
              <a:t>1</a:t>
            </a:fld>
            <a:endParaRPr 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3588658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9863141-2903-474A-96EB-1F1D553DEFEB}" type="slidenum">
              <a:rPr lang="en-US" smtClean="0"/>
              <a:pPr/>
              <a:t>11</a:t>
            </a:fld>
            <a:endParaRPr lang="en-US"/>
          </a:p>
        </p:txBody>
      </p:sp>
    </p:spTree>
    <p:extLst>
      <p:ext uri="{BB962C8B-B14F-4D97-AF65-F5344CB8AC3E}">
        <p14:creationId xmlns:p14="http://schemas.microsoft.com/office/powerpoint/2010/main" val="1690711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D42715-80DD-4DAF-ACD4-4566486EA4DF}" type="slidenum">
              <a:rPr lang="en-US" smtClean="0"/>
              <a:pPr/>
              <a:t>12</a:t>
            </a:fld>
            <a:endParaRPr lang="en-US"/>
          </a:p>
        </p:txBody>
      </p:sp>
    </p:spTree>
    <p:extLst>
      <p:ext uri="{BB962C8B-B14F-4D97-AF65-F5344CB8AC3E}">
        <p14:creationId xmlns:p14="http://schemas.microsoft.com/office/powerpoint/2010/main" val="2934399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D42715-80DD-4DAF-ACD4-4566486EA4DF}" type="slidenum">
              <a:rPr lang="en-US" smtClean="0"/>
              <a:pPr/>
              <a:t>13</a:t>
            </a:fld>
            <a:endParaRPr lang="en-US"/>
          </a:p>
        </p:txBody>
      </p:sp>
    </p:spTree>
    <p:extLst>
      <p:ext uri="{BB962C8B-B14F-4D97-AF65-F5344CB8AC3E}">
        <p14:creationId xmlns:p14="http://schemas.microsoft.com/office/powerpoint/2010/main" val="3687725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756E0246-2125-4A85-B594-0F91CFA0EFDB}" type="slidenum">
              <a:rPr lang="en-US"/>
              <a:pPr/>
              <a:t>14</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3057457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3A26A280-E9B0-4F5D-AACC-0F96556D9BEB}" type="slidenum">
              <a:rPr lang="en-US"/>
              <a:pPr/>
              <a:t>15</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2216736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89919CDD-B62D-4BAD-8980-ED5ABC580034}" type="slidenum">
              <a:rPr lang="en-US"/>
              <a:pPr/>
              <a:t>16</a:t>
            </a:fld>
            <a:endParaRPr 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417507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9863141-2903-474A-96EB-1F1D553DEFEB}" type="slidenum">
              <a:rPr lang="en-US" smtClean="0"/>
              <a:pPr/>
              <a:t>17</a:t>
            </a:fld>
            <a:endParaRPr lang="en-US"/>
          </a:p>
        </p:txBody>
      </p:sp>
    </p:spTree>
    <p:extLst>
      <p:ext uri="{BB962C8B-B14F-4D97-AF65-F5344CB8AC3E}">
        <p14:creationId xmlns:p14="http://schemas.microsoft.com/office/powerpoint/2010/main" val="3263220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9863141-2903-474A-96EB-1F1D553DEFEB}" type="slidenum">
              <a:rPr lang="en-US" smtClean="0"/>
              <a:pPr/>
              <a:t>18</a:t>
            </a:fld>
            <a:endParaRPr lang="en-US"/>
          </a:p>
        </p:txBody>
      </p:sp>
    </p:spTree>
    <p:extLst>
      <p:ext uri="{BB962C8B-B14F-4D97-AF65-F5344CB8AC3E}">
        <p14:creationId xmlns:p14="http://schemas.microsoft.com/office/powerpoint/2010/main" val="1055194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863141-2903-474A-96EB-1F1D553DEFEB}" type="slidenum">
              <a:rPr lang="en-US" smtClean="0"/>
              <a:pPr/>
              <a:t>19</a:t>
            </a:fld>
            <a:endParaRPr lang="en-US"/>
          </a:p>
        </p:txBody>
      </p:sp>
    </p:spTree>
    <p:extLst>
      <p:ext uri="{BB962C8B-B14F-4D97-AF65-F5344CB8AC3E}">
        <p14:creationId xmlns:p14="http://schemas.microsoft.com/office/powerpoint/2010/main" val="106681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863141-2903-474A-96EB-1F1D553DEFEB}" type="slidenum">
              <a:rPr lang="en-US" smtClean="0"/>
              <a:pPr/>
              <a:t>20</a:t>
            </a:fld>
            <a:endParaRPr lang="en-US"/>
          </a:p>
        </p:txBody>
      </p:sp>
    </p:spTree>
    <p:extLst>
      <p:ext uri="{BB962C8B-B14F-4D97-AF65-F5344CB8AC3E}">
        <p14:creationId xmlns:p14="http://schemas.microsoft.com/office/powerpoint/2010/main" val="2648738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55650" indent="-290513">
              <a:defRPr>
                <a:solidFill>
                  <a:schemeClr val="tx1"/>
                </a:solidFill>
                <a:latin typeface="Tahoma" pitchFamily="34" charset="0"/>
              </a:defRPr>
            </a:lvl2pPr>
            <a:lvl3pPr marL="1163638" indent="-231775">
              <a:defRPr>
                <a:solidFill>
                  <a:schemeClr val="tx1"/>
                </a:solidFill>
                <a:latin typeface="Tahoma" pitchFamily="34" charset="0"/>
              </a:defRPr>
            </a:lvl3pPr>
            <a:lvl4pPr marL="1630363" indent="-231775">
              <a:defRPr>
                <a:solidFill>
                  <a:schemeClr val="tx1"/>
                </a:solidFill>
                <a:latin typeface="Tahoma" pitchFamily="34" charset="0"/>
              </a:defRPr>
            </a:lvl4pPr>
            <a:lvl5pPr marL="2095500" indent="-231775">
              <a:defRPr>
                <a:solidFill>
                  <a:schemeClr val="tx1"/>
                </a:solidFill>
                <a:latin typeface="Tahoma" pitchFamily="34" charset="0"/>
              </a:defRPr>
            </a:lvl5pPr>
            <a:lvl6pPr marL="2552700" indent="-231775" eaLnBrk="0" fontAlgn="base" hangingPunct="0">
              <a:spcBef>
                <a:spcPct val="0"/>
              </a:spcBef>
              <a:spcAft>
                <a:spcPct val="0"/>
              </a:spcAft>
              <a:defRPr>
                <a:solidFill>
                  <a:schemeClr val="tx1"/>
                </a:solidFill>
                <a:latin typeface="Tahoma" pitchFamily="34" charset="0"/>
              </a:defRPr>
            </a:lvl6pPr>
            <a:lvl7pPr marL="3009900" indent="-231775" eaLnBrk="0" fontAlgn="base" hangingPunct="0">
              <a:spcBef>
                <a:spcPct val="0"/>
              </a:spcBef>
              <a:spcAft>
                <a:spcPct val="0"/>
              </a:spcAft>
              <a:defRPr>
                <a:solidFill>
                  <a:schemeClr val="tx1"/>
                </a:solidFill>
                <a:latin typeface="Tahoma" pitchFamily="34" charset="0"/>
              </a:defRPr>
            </a:lvl7pPr>
            <a:lvl8pPr marL="3467100" indent="-231775" eaLnBrk="0" fontAlgn="base" hangingPunct="0">
              <a:spcBef>
                <a:spcPct val="0"/>
              </a:spcBef>
              <a:spcAft>
                <a:spcPct val="0"/>
              </a:spcAft>
              <a:defRPr>
                <a:solidFill>
                  <a:schemeClr val="tx1"/>
                </a:solidFill>
                <a:latin typeface="Tahoma" pitchFamily="34" charset="0"/>
              </a:defRPr>
            </a:lvl8pPr>
            <a:lvl9pPr marL="3924300" indent="-231775" eaLnBrk="0" fontAlgn="base" hangingPunct="0">
              <a:spcBef>
                <a:spcPct val="0"/>
              </a:spcBef>
              <a:spcAft>
                <a:spcPct val="0"/>
              </a:spcAft>
              <a:defRPr>
                <a:solidFill>
                  <a:schemeClr val="tx1"/>
                </a:solidFill>
                <a:latin typeface="Tahoma" pitchFamily="34" charset="0"/>
              </a:defRPr>
            </a:lvl9pPr>
          </a:lstStyle>
          <a:p>
            <a:fld id="{F7370787-05D3-4A03-BEFC-8B0DDCF4AB9D}" type="slidenum">
              <a:rPr lang="en-US" altLang="en-US" smtClean="0">
                <a:latin typeface="Arial" charset="0"/>
              </a:rPr>
              <a:pPr/>
              <a:t>2</a:t>
            </a:fld>
            <a:endParaRPr lang="en-US" altLang="en-US">
              <a:latin typeface="Arial"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490841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9863141-2903-474A-96EB-1F1D553DEFEB}" type="slidenum">
              <a:rPr lang="en-US" smtClean="0"/>
              <a:pPr/>
              <a:t>21</a:t>
            </a:fld>
            <a:endParaRPr lang="en-US"/>
          </a:p>
        </p:txBody>
      </p:sp>
    </p:spTree>
    <p:extLst>
      <p:ext uri="{BB962C8B-B14F-4D97-AF65-F5344CB8AC3E}">
        <p14:creationId xmlns:p14="http://schemas.microsoft.com/office/powerpoint/2010/main" val="1361566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9863141-2903-474A-96EB-1F1D553DEFEB}" type="slidenum">
              <a:rPr lang="en-US" smtClean="0"/>
              <a:pPr/>
              <a:t>22</a:t>
            </a:fld>
            <a:endParaRPr lang="en-US"/>
          </a:p>
        </p:txBody>
      </p:sp>
    </p:spTree>
    <p:extLst>
      <p:ext uri="{BB962C8B-B14F-4D97-AF65-F5344CB8AC3E}">
        <p14:creationId xmlns:p14="http://schemas.microsoft.com/office/powerpoint/2010/main" val="3715911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863141-2903-474A-96EB-1F1D553DEFEB}" type="slidenum">
              <a:rPr lang="en-US" smtClean="0"/>
              <a:pPr/>
              <a:t>23</a:t>
            </a:fld>
            <a:endParaRPr lang="en-US"/>
          </a:p>
        </p:txBody>
      </p:sp>
    </p:spTree>
    <p:extLst>
      <p:ext uri="{BB962C8B-B14F-4D97-AF65-F5344CB8AC3E}">
        <p14:creationId xmlns:p14="http://schemas.microsoft.com/office/powerpoint/2010/main" val="924366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3C39F157-F604-47CD-8D59-377A97E16AA8}" type="slidenum">
              <a:rPr lang="en-US"/>
              <a:pPr/>
              <a:t>24</a:t>
            </a:fld>
            <a:endParaRPr 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2521773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863141-2903-474A-96EB-1F1D553DEFEB}" type="slidenum">
              <a:rPr lang="en-US" smtClean="0"/>
              <a:pPr/>
              <a:t>4</a:t>
            </a:fld>
            <a:endParaRPr lang="en-US"/>
          </a:p>
        </p:txBody>
      </p:sp>
    </p:spTree>
    <p:extLst>
      <p:ext uri="{BB962C8B-B14F-4D97-AF65-F5344CB8AC3E}">
        <p14:creationId xmlns:p14="http://schemas.microsoft.com/office/powerpoint/2010/main" val="3876855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C6567C3B-0250-4495-9388-2FD6D1F492DC}" type="slidenum">
              <a:rPr lang="en-US"/>
              <a:pPr/>
              <a:t>5</a:t>
            </a:fld>
            <a:endParaRPr lang="en-US"/>
          </a:p>
        </p:txBody>
      </p:sp>
      <p:sp>
        <p:nvSpPr>
          <p:cNvPr id="23555" name="Rectangle 2"/>
          <p:cNvSpPr>
            <a:spLocks noGrp="1" noRot="1" noChangeAspect="1" noChangeArrowheads="1"/>
          </p:cNvSpPr>
          <p:nvPr>
            <p:ph type="sldImg"/>
          </p:nvPr>
        </p:nvSpPr>
        <p:spPr>
          <a:xfrm>
            <a:off x="1166813" y="685800"/>
            <a:ext cx="4676775" cy="3506788"/>
          </a:xfrm>
          <a:solidFill>
            <a:srgbClr val="FFFFFF"/>
          </a:solidFill>
          <a:ln/>
        </p:spPr>
      </p:sp>
      <p:sp>
        <p:nvSpPr>
          <p:cNvPr id="23556" name="Rectangle 3"/>
          <p:cNvSpPr>
            <a:spLocks noGrp="1" noChangeArrowheads="1"/>
          </p:cNvSpPr>
          <p:nvPr>
            <p:ph type="body" idx="1"/>
          </p:nvPr>
        </p:nvSpPr>
        <p:spPr>
          <a:xfrm>
            <a:off x="934721" y="4419018"/>
            <a:ext cx="5140960" cy="4191450"/>
          </a:xfrm>
          <a:solidFill>
            <a:srgbClr val="FFFFFF"/>
          </a:solidFill>
          <a:ln>
            <a:solidFill>
              <a:srgbClr val="000000"/>
            </a:solid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581276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416D8A98-E771-4962-821C-8C6A8E79307F}" type="slidenum">
              <a:rPr lang="en-US"/>
              <a:pPr/>
              <a:t>6</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r>
              <a:rPr lang="en-US">
                <a:latin typeface="Arial" charset="0"/>
              </a:rPr>
              <a:t>Gave talk on CBPR Scotsdale: First Community IRB 1995 HRSA SPNS project How NN IRB was the only way to do research in this</a:t>
            </a:r>
          </a:p>
          <a:p>
            <a:pPr eaLnBrk="1" hangingPunct="1"/>
            <a:r>
              <a:rPr lang="en-US">
                <a:latin typeface="Arial" charset="0"/>
              </a:rPr>
              <a:t>Environment. Beverly said the NN IRB needs  to get its stuff out there </a:t>
            </a:r>
          </a:p>
          <a:p>
            <a:pPr eaLnBrk="1" hangingPunct="1"/>
            <a:r>
              <a:rPr lang="en-US">
                <a:latin typeface="Arial" charset="0"/>
              </a:rPr>
              <a:t>NCMHD came along - used as opportunity to get articles written - Beverly, Kalvin, IRB Members, Lynn Holder, Sherick Roanhorse, Nathania Tsosie</a:t>
            </a:r>
          </a:p>
        </p:txBody>
      </p:sp>
    </p:spTree>
    <p:extLst>
      <p:ext uri="{BB962C8B-B14F-4D97-AF65-F5344CB8AC3E}">
        <p14:creationId xmlns:p14="http://schemas.microsoft.com/office/powerpoint/2010/main" val="2534193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C537F9EF-8DAC-47E9-BB0F-B71E3632F114}" type="slidenum">
              <a:rPr lang="en-US"/>
              <a:pPr/>
              <a:t>7</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205914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863141-2903-474A-96EB-1F1D553DEFEB}" type="slidenum">
              <a:rPr lang="en-US" smtClean="0"/>
              <a:pPr/>
              <a:t>8</a:t>
            </a:fld>
            <a:endParaRPr lang="en-US"/>
          </a:p>
        </p:txBody>
      </p:sp>
    </p:spTree>
    <p:extLst>
      <p:ext uri="{BB962C8B-B14F-4D97-AF65-F5344CB8AC3E}">
        <p14:creationId xmlns:p14="http://schemas.microsoft.com/office/powerpoint/2010/main" val="3933881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863141-2903-474A-96EB-1F1D553DEFEB}" type="slidenum">
              <a:rPr lang="en-US" smtClean="0"/>
              <a:pPr/>
              <a:t>9</a:t>
            </a:fld>
            <a:endParaRPr lang="en-US"/>
          </a:p>
        </p:txBody>
      </p:sp>
    </p:spTree>
    <p:extLst>
      <p:ext uri="{BB962C8B-B14F-4D97-AF65-F5344CB8AC3E}">
        <p14:creationId xmlns:p14="http://schemas.microsoft.com/office/powerpoint/2010/main" val="3066399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F9B35A3C-C0F6-429F-B90F-99DAF2C7B03E}" type="slidenum">
              <a:rPr lang="en-US"/>
              <a:pPr/>
              <a:t>10</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646083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E1176262-3F88-4EFF-91DC-DCD48E51E1A1}"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CB904-3E3C-4514-8D20-6DDC49055784}"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1E48E9-3BC5-49EB-BEF8-E02EC1F25D1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A892F-C243-4AA4-AA3A-C809952BD58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B67C918F-267D-42B3-B5A3-C67E1A025902}"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D78C53-1451-4C72-AE9D-3E7DAEE57ED6}"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E15D3C-7C02-43B5-87B5-D0BD2A7E8040}"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31B857-B61D-41A3-A3F2-8E260D9D851D}"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F60C21-FA9E-40AF-8E51-40D58414848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D65A38-F826-4AB9-B1EC-F816E5E74506}"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611B3-9F55-4490-B6C4-23EBB7CFEEC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87619489-5DBB-4301-8E03-EC798B24E859}"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nnhrrb.navajo-nsn.gov/"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lumMod val="60000"/>
                <a:lumOff val="40000"/>
              </a:schemeClr>
            </a:gs>
            <a:gs pos="0">
              <a:srgbClr val="FFFF00"/>
            </a:gs>
            <a:gs pos="34000">
              <a:srgbClr val="FF0000"/>
            </a:gs>
            <a:gs pos="83000">
              <a:schemeClr val="accent1"/>
            </a:gs>
          </a:gsLst>
          <a:path path="circle">
            <a:fillToRect l="100000" t="100000"/>
          </a:path>
        </a:gra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2362200"/>
            <a:ext cx="8382000" cy="2286000"/>
          </a:xfrm>
        </p:spPr>
        <p:txBody>
          <a:bodyPr/>
          <a:lstStyle/>
          <a:p>
            <a:r>
              <a:rPr lang="en-US" b="1" dirty="0"/>
              <a:t> </a:t>
            </a:r>
          </a:p>
        </p:txBody>
      </p:sp>
      <p:sp>
        <p:nvSpPr>
          <p:cNvPr id="47107" name="Rectangle 3"/>
          <p:cNvSpPr>
            <a:spLocks noChangeArrowheads="1"/>
          </p:cNvSpPr>
          <p:nvPr/>
        </p:nvSpPr>
        <p:spPr bwMode="auto">
          <a:xfrm>
            <a:off x="0" y="685800"/>
            <a:ext cx="9144000" cy="1828800"/>
          </a:xfrm>
          <a:prstGeom prst="rect">
            <a:avLst/>
          </a:prstGeom>
          <a:noFill/>
          <a:ln w="9525">
            <a:noFill/>
            <a:miter lim="800000"/>
            <a:headEnd/>
            <a:tailEnd/>
          </a:ln>
          <a:effectLst>
            <a:outerShdw dist="35921" dir="2700000" algn="ctr" rotWithShape="0">
              <a:srgbClr val="808080">
                <a:alpha val="99962"/>
              </a:srgbClr>
            </a:outerShdw>
          </a:effectLst>
        </p:spPr>
        <p:txBody>
          <a:bodyPr anchor="ctr"/>
          <a:lstStyle/>
          <a:p>
            <a:pPr algn="ctr">
              <a:lnSpc>
                <a:spcPct val="90000"/>
              </a:lnSpc>
            </a:pPr>
            <a:endParaRPr lang="en-US" sz="4000" b="1" dirty="0">
              <a:solidFill>
                <a:schemeClr val="tx2"/>
              </a:solidFill>
              <a:effectLst>
                <a:outerShdw blurRad="38100" dist="38100" dir="2700000" algn="tl">
                  <a:srgbClr val="000000"/>
                </a:outerShdw>
              </a:effectLst>
              <a:cs typeface="Times New Roman" pitchFamily="-106" charset="0"/>
            </a:endParaRPr>
          </a:p>
          <a:p>
            <a:pPr algn="ctr">
              <a:lnSpc>
                <a:spcPct val="90000"/>
              </a:lnSpc>
            </a:pPr>
            <a:endParaRPr lang="en-US" sz="4000" b="1" dirty="0">
              <a:solidFill>
                <a:schemeClr val="tx2"/>
              </a:solidFill>
              <a:effectLst>
                <a:outerShdw blurRad="38100" dist="38100" dir="2700000" algn="tl">
                  <a:srgbClr val="000000"/>
                </a:outerShdw>
              </a:effectLst>
              <a:cs typeface="Times New Roman" pitchFamily="-106" charset="0"/>
            </a:endParaRPr>
          </a:p>
          <a:p>
            <a:pPr algn="ctr">
              <a:lnSpc>
                <a:spcPct val="90000"/>
              </a:lnSpc>
            </a:pPr>
            <a:endParaRPr lang="en-US" sz="4000" b="1" dirty="0">
              <a:solidFill>
                <a:schemeClr val="tx2"/>
              </a:solidFill>
              <a:effectLst>
                <a:outerShdw blurRad="38100" dist="38100" dir="2700000" algn="tl">
                  <a:srgbClr val="000000"/>
                </a:outerShdw>
              </a:effectLst>
              <a:cs typeface="Times New Roman" pitchFamily="-106" charset="0"/>
            </a:endParaRPr>
          </a:p>
          <a:p>
            <a:pPr algn="ctr">
              <a:lnSpc>
                <a:spcPct val="90000"/>
              </a:lnSpc>
            </a:pPr>
            <a:endParaRPr lang="en-US" sz="4000" b="1" dirty="0">
              <a:solidFill>
                <a:schemeClr val="tx2"/>
              </a:solidFill>
              <a:effectLst>
                <a:outerShdw blurRad="38100" dist="38100" dir="2700000" algn="tl">
                  <a:srgbClr val="000000"/>
                </a:outerShdw>
              </a:effectLst>
              <a:cs typeface="Times New Roman" pitchFamily="-106" charset="0"/>
            </a:endParaRPr>
          </a:p>
          <a:p>
            <a:pPr algn="ctr">
              <a:lnSpc>
                <a:spcPct val="90000"/>
              </a:lnSpc>
            </a:pPr>
            <a:endParaRPr lang="en-US" sz="4000" b="1" dirty="0">
              <a:solidFill>
                <a:schemeClr val="tx2"/>
              </a:solidFill>
              <a:effectLst>
                <a:outerShdw blurRad="38100" dist="38100" dir="2700000" algn="tl">
                  <a:srgbClr val="000000"/>
                </a:outerShdw>
              </a:effectLst>
              <a:cs typeface="Times New Roman" pitchFamily="-106" charset="0"/>
            </a:endParaRPr>
          </a:p>
          <a:p>
            <a:pPr algn="ctr">
              <a:lnSpc>
                <a:spcPct val="90000"/>
              </a:lnSpc>
            </a:pPr>
            <a:endParaRPr lang="en-US" sz="4000" b="1" dirty="0">
              <a:solidFill>
                <a:schemeClr val="tx2"/>
              </a:solidFill>
              <a:effectLst>
                <a:outerShdw blurRad="38100" dist="38100" dir="2700000" algn="tl">
                  <a:srgbClr val="000000"/>
                </a:outerShdw>
              </a:effectLst>
              <a:cs typeface="Times New Roman" pitchFamily="-106" charset="0"/>
            </a:endParaRPr>
          </a:p>
          <a:p>
            <a:pPr algn="ctr">
              <a:lnSpc>
                <a:spcPct val="90000"/>
              </a:lnSpc>
            </a:pPr>
            <a:endParaRPr lang="en-US" sz="4000" b="1" dirty="0">
              <a:solidFill>
                <a:schemeClr val="tx2"/>
              </a:solidFill>
              <a:effectLst>
                <a:outerShdw blurRad="38100" dist="38100" dir="2700000" algn="tl">
                  <a:srgbClr val="000000"/>
                </a:outerShdw>
              </a:effectLst>
              <a:cs typeface="Times New Roman" pitchFamily="-106" charset="0"/>
            </a:endParaRPr>
          </a:p>
          <a:p>
            <a:pPr algn="ctr">
              <a:lnSpc>
                <a:spcPct val="90000"/>
              </a:lnSpc>
            </a:pPr>
            <a:endParaRPr lang="en-US" sz="4000" b="1" dirty="0">
              <a:solidFill>
                <a:schemeClr val="tx2"/>
              </a:solidFill>
              <a:effectLst>
                <a:outerShdw blurRad="38100" dist="38100" dir="2700000" algn="tl">
                  <a:srgbClr val="000000"/>
                </a:outerShdw>
              </a:effectLst>
              <a:cs typeface="Times New Roman" pitchFamily="-106" charset="0"/>
            </a:endParaRPr>
          </a:p>
          <a:p>
            <a:pPr algn="ctr">
              <a:lnSpc>
                <a:spcPct val="90000"/>
              </a:lnSpc>
            </a:pPr>
            <a:endParaRPr lang="en-US" sz="4000" b="1" dirty="0">
              <a:solidFill>
                <a:schemeClr val="tx2"/>
              </a:solidFill>
              <a:effectLst>
                <a:outerShdw blurRad="38100" dist="38100" dir="2700000" algn="tl">
                  <a:srgbClr val="000000"/>
                </a:outerShdw>
              </a:effectLst>
              <a:cs typeface="Times New Roman" pitchFamily="-106" charset="0"/>
            </a:endParaRPr>
          </a:p>
          <a:p>
            <a:pPr>
              <a:lnSpc>
                <a:spcPct val="90000"/>
              </a:lnSpc>
            </a:pPr>
            <a:endParaRPr lang="en-US" sz="4000" b="1" dirty="0">
              <a:solidFill>
                <a:schemeClr val="tx2"/>
              </a:solidFill>
              <a:effectLst>
                <a:outerShdw blurRad="38100" dist="38100" dir="2700000" algn="tl">
                  <a:srgbClr val="000000"/>
                </a:outerShdw>
              </a:effectLst>
              <a:cs typeface="Times New Roman" pitchFamily="-106" charset="0"/>
            </a:endParaRPr>
          </a:p>
          <a:p>
            <a:pPr algn="ctr">
              <a:lnSpc>
                <a:spcPct val="90000"/>
              </a:lnSpc>
            </a:pPr>
            <a:r>
              <a:rPr lang="en-US" sz="3600" b="1" dirty="0">
                <a:solidFill>
                  <a:schemeClr val="bg1"/>
                </a:solidFill>
                <a:cs typeface="Times New Roman" pitchFamily="-106" charset="0"/>
              </a:rPr>
              <a:t>Research Policies and Procedures</a:t>
            </a:r>
          </a:p>
          <a:p>
            <a:pPr algn="ctr">
              <a:lnSpc>
                <a:spcPct val="90000"/>
              </a:lnSpc>
            </a:pPr>
            <a:r>
              <a:rPr lang="en-US" sz="3600" b="1" dirty="0">
                <a:solidFill>
                  <a:schemeClr val="bg1"/>
                </a:solidFill>
                <a:cs typeface="Times New Roman" pitchFamily="-106" charset="0"/>
              </a:rPr>
              <a:t> of the Navajo Nation Human Research Review Board (NNHRRB) </a:t>
            </a:r>
          </a:p>
          <a:p>
            <a:pPr algn="ctr">
              <a:lnSpc>
                <a:spcPct val="90000"/>
              </a:lnSpc>
            </a:pPr>
            <a:endParaRPr lang="en-US" sz="3600" b="1" dirty="0">
              <a:solidFill>
                <a:schemeClr val="bg1"/>
              </a:solidFill>
              <a:cs typeface="Times New Roman" pitchFamily="-106" charset="0"/>
            </a:endParaRPr>
          </a:p>
          <a:p>
            <a:pPr algn="ctr">
              <a:lnSpc>
                <a:spcPct val="90000"/>
              </a:lnSpc>
            </a:pPr>
            <a:endParaRPr lang="en-US" sz="3600" b="1" dirty="0">
              <a:solidFill>
                <a:schemeClr val="bg1"/>
              </a:solidFill>
              <a:cs typeface="Times New Roman" pitchFamily="-106" charset="0"/>
            </a:endParaRPr>
          </a:p>
          <a:p>
            <a:pPr algn="ctr">
              <a:lnSpc>
                <a:spcPct val="90000"/>
              </a:lnSpc>
            </a:pPr>
            <a:endParaRPr lang="en-US" sz="3600" b="1" dirty="0">
              <a:solidFill>
                <a:schemeClr val="bg1"/>
              </a:solidFill>
              <a:cs typeface="Times New Roman" pitchFamily="-106" charset="0"/>
            </a:endParaRPr>
          </a:p>
          <a:p>
            <a:pPr algn="ctr">
              <a:lnSpc>
                <a:spcPct val="90000"/>
              </a:lnSpc>
            </a:pPr>
            <a:endParaRPr lang="en-US" sz="3600" b="1" dirty="0">
              <a:solidFill>
                <a:schemeClr val="bg1"/>
              </a:solidFill>
              <a:cs typeface="Times New Roman" pitchFamily="-106" charset="0"/>
            </a:endParaRPr>
          </a:p>
          <a:p>
            <a:pPr algn="ctr">
              <a:lnSpc>
                <a:spcPct val="90000"/>
              </a:lnSpc>
            </a:pPr>
            <a:endParaRPr lang="en-US" sz="4000" b="1" dirty="0">
              <a:solidFill>
                <a:schemeClr val="tx2"/>
              </a:solidFill>
              <a:effectLst>
                <a:outerShdw blurRad="38100" dist="38100" dir="2700000" algn="tl">
                  <a:srgbClr val="000000"/>
                </a:outerShdw>
              </a:effectLst>
              <a:cs typeface="Times New Roman" pitchFamily="-106" charset="0"/>
            </a:endParaRPr>
          </a:p>
          <a:p>
            <a:pPr algn="ctr">
              <a:lnSpc>
                <a:spcPct val="90000"/>
              </a:lnSpc>
            </a:pPr>
            <a:endParaRPr lang="en-US" sz="4000" b="1" dirty="0">
              <a:solidFill>
                <a:schemeClr val="tx2"/>
              </a:solidFill>
              <a:effectLst>
                <a:outerShdw blurRad="38100" dist="38100" dir="2700000" algn="tl">
                  <a:srgbClr val="000000"/>
                </a:outerShdw>
              </a:effectLst>
              <a:cs typeface="Times New Roman" pitchFamily="-106" charset="0"/>
            </a:endParaRPr>
          </a:p>
          <a:p>
            <a:pPr algn="ctr">
              <a:lnSpc>
                <a:spcPct val="90000"/>
              </a:lnSpc>
            </a:pPr>
            <a:r>
              <a:rPr lang="en-US" sz="3600" dirty="0">
                <a:solidFill>
                  <a:schemeClr val="bg1"/>
                </a:solidFill>
                <a:effectLst>
                  <a:outerShdw blurRad="38100" dist="38100" dir="2700000" algn="tl">
                    <a:srgbClr val="000000">
                      <a:alpha val="43137"/>
                    </a:srgbClr>
                  </a:outerShdw>
                </a:effectLst>
                <a:hlinkClick r:id="rId3"/>
              </a:rPr>
              <a:t>http://www.nnhrrb.gov</a:t>
            </a:r>
            <a:endParaRPr lang="en-US" sz="3600" dirty="0">
              <a:solidFill>
                <a:schemeClr val="bg1"/>
              </a:solidFill>
              <a:effectLst>
                <a:outerShdw blurRad="38100" dist="38100" dir="2700000" algn="tl">
                  <a:srgbClr val="000000">
                    <a:alpha val="43137"/>
                  </a:srgbClr>
                </a:outerShdw>
              </a:effectLst>
            </a:endParaRPr>
          </a:p>
          <a:p>
            <a:pPr algn="ctr">
              <a:lnSpc>
                <a:spcPct val="90000"/>
              </a:lnSpc>
            </a:pPr>
            <a:r>
              <a:rPr lang="en-US" sz="3600" dirty="0">
                <a:solidFill>
                  <a:schemeClr val="bg1"/>
                </a:solidFill>
                <a:effectLst>
                  <a:outerShdw blurRad="38100" dist="38100" dir="2700000" algn="tl">
                    <a:srgbClr val="000000">
                      <a:alpha val="43137"/>
                    </a:srgbClr>
                  </a:outerShdw>
                </a:effectLst>
                <a:cs typeface="Times New Roman" pitchFamily="-106" charset="0"/>
              </a:rPr>
              <a:t>928-871-6929</a:t>
            </a:r>
          </a:p>
          <a:p>
            <a:pPr algn="ctr">
              <a:lnSpc>
                <a:spcPct val="90000"/>
              </a:lnSpc>
            </a:pPr>
            <a:r>
              <a:rPr lang="en-US" sz="3600" dirty="0">
                <a:solidFill>
                  <a:schemeClr val="bg1"/>
                </a:solidFill>
                <a:effectLst>
                  <a:outerShdw blurRad="38100" dist="38100" dir="2700000" algn="tl">
                    <a:srgbClr val="000000">
                      <a:alpha val="43137"/>
                    </a:srgbClr>
                  </a:outerShdw>
                </a:effectLst>
                <a:cs typeface="Times New Roman" pitchFamily="-106" charset="0"/>
              </a:rPr>
              <a:t>928-871-6255 (fax)</a:t>
            </a:r>
          </a:p>
          <a:p>
            <a:pPr algn="ctr">
              <a:lnSpc>
                <a:spcPct val="90000"/>
              </a:lnSpc>
            </a:pPr>
            <a:br>
              <a:rPr lang="en-US" sz="4000" b="1" dirty="0">
                <a:solidFill>
                  <a:schemeClr val="tx2"/>
                </a:solidFill>
                <a:effectLst>
                  <a:outerShdw blurRad="38100" dist="38100" dir="2700000" algn="tl">
                    <a:srgbClr val="000000"/>
                  </a:outerShdw>
                </a:effectLst>
                <a:cs typeface="Times New Roman" pitchFamily="-106" charset="0"/>
              </a:rPr>
            </a:br>
            <a:endParaRPr lang="en-US" sz="4000" b="1" dirty="0">
              <a:solidFill>
                <a:schemeClr val="tx2"/>
              </a:solidFill>
              <a:effectLst>
                <a:outerShdw blurRad="38100" dist="38100" dir="2700000" algn="tl">
                  <a:srgbClr val="000000"/>
                </a:outerShdw>
              </a:effectLst>
              <a:cs typeface="Times New Roman" pitchFamily="-106"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2667000"/>
            <a:ext cx="4724400" cy="2133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60000"/>
                <a:lumOff val="40000"/>
              </a:schemeClr>
            </a:gs>
            <a:gs pos="0">
              <a:srgbClr val="FFFF00"/>
            </a:gs>
            <a:gs pos="51000">
              <a:srgbClr val="FF0000"/>
            </a:gs>
            <a:gs pos="92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85800" y="228600"/>
            <a:ext cx="7772400" cy="990600"/>
          </a:xfrm>
        </p:spPr>
        <p:txBody>
          <a:bodyPr/>
          <a:lstStyle/>
          <a:p>
            <a:r>
              <a:rPr lang="en-US" sz="3200" dirty="0">
                <a:latin typeface="Arial" charset="0"/>
              </a:rPr>
              <a:t>1987 “Belmont Report”</a:t>
            </a:r>
          </a:p>
        </p:txBody>
      </p:sp>
      <p:sp>
        <p:nvSpPr>
          <p:cNvPr id="80899" name="Rectangle 3"/>
          <p:cNvSpPr>
            <a:spLocks noGrp="1" noChangeArrowheads="1"/>
          </p:cNvSpPr>
          <p:nvPr>
            <p:ph idx="1"/>
          </p:nvPr>
        </p:nvSpPr>
        <p:spPr>
          <a:xfrm>
            <a:off x="685800" y="1371600"/>
            <a:ext cx="8077200" cy="5257800"/>
          </a:xfrm>
        </p:spPr>
        <p:txBody>
          <a:bodyPr>
            <a:normAutofit lnSpcReduction="10000"/>
          </a:bodyPr>
          <a:lstStyle/>
          <a:p>
            <a:pPr>
              <a:lnSpc>
                <a:spcPct val="80000"/>
              </a:lnSpc>
              <a:spcAft>
                <a:spcPct val="50000"/>
              </a:spcAft>
            </a:pPr>
            <a:r>
              <a:rPr lang="en-US" sz="2400" dirty="0"/>
              <a:t>Prompts IHS to establish IRB committee</a:t>
            </a:r>
          </a:p>
          <a:p>
            <a:pPr>
              <a:lnSpc>
                <a:spcPct val="80000"/>
              </a:lnSpc>
              <a:spcAft>
                <a:spcPct val="50000"/>
              </a:spcAft>
            </a:pPr>
            <a:r>
              <a:rPr lang="en-US" sz="2400" dirty="0"/>
              <a:t>In 1979 IHS forms Navajo Area IHS IRB </a:t>
            </a:r>
          </a:p>
          <a:p>
            <a:pPr>
              <a:lnSpc>
                <a:spcPct val="80000"/>
              </a:lnSpc>
              <a:spcAft>
                <a:spcPct val="50000"/>
              </a:spcAft>
              <a:buFont typeface="Wingdings" pitchFamily="-106" charset="2"/>
              <a:buNone/>
            </a:pPr>
            <a:r>
              <a:rPr lang="en-US" sz="2800" i="1" u="sng" dirty="0">
                <a:solidFill>
                  <a:schemeClr val="tx2"/>
                </a:solidFill>
              </a:rPr>
              <a:t>Navajo Nation responds through self-governance</a:t>
            </a:r>
          </a:p>
          <a:p>
            <a:pPr>
              <a:lnSpc>
                <a:spcPct val="80000"/>
              </a:lnSpc>
              <a:spcAft>
                <a:spcPct val="50000"/>
              </a:spcAft>
            </a:pPr>
            <a:r>
              <a:rPr lang="en-US" sz="2400" dirty="0"/>
              <a:t>In 1992, the Navajo Nation operationalized the NAIHS IRB;</a:t>
            </a:r>
          </a:p>
          <a:p>
            <a:r>
              <a:rPr lang="en-US" sz="2400" dirty="0"/>
              <a:t>1995:  Navajo Nation Council enacts Navajo Nation Health Research Code CO-106-95</a:t>
            </a:r>
          </a:p>
          <a:p>
            <a:endParaRPr lang="en-US" sz="1200" i="1" dirty="0">
              <a:solidFill>
                <a:schemeClr val="bg1"/>
              </a:solidFill>
            </a:endParaRPr>
          </a:p>
          <a:p>
            <a:pPr>
              <a:lnSpc>
                <a:spcPct val="80000"/>
              </a:lnSpc>
              <a:spcAft>
                <a:spcPct val="50000"/>
              </a:spcAft>
            </a:pPr>
            <a:r>
              <a:rPr lang="en-US" sz="2400" dirty="0"/>
              <a:t>1996: NNHRRB began reviewing study proposals</a:t>
            </a:r>
            <a:r>
              <a:rPr lang="en-US" sz="2400" b="1" i="1" dirty="0">
                <a:solidFill>
                  <a:srgbClr val="0000FF"/>
                </a:solidFill>
              </a:rPr>
              <a:t> </a:t>
            </a:r>
            <a:r>
              <a:rPr lang="en-US" sz="1000" b="1" i="1" dirty="0">
                <a:solidFill>
                  <a:srgbClr val="0000FF"/>
                </a:solidFill>
              </a:rPr>
              <a:t>(Navajo Nation IRB Federal Wide Assurance (FWA) # IRB00000641, I.H.S. #8) For Protection of Human Subjects for Institutions. U.S. Department of Health &amp;Human Services </a:t>
            </a:r>
            <a:endParaRPr lang="en-US" sz="1000" dirty="0"/>
          </a:p>
          <a:p>
            <a:pPr>
              <a:lnSpc>
                <a:spcPct val="80000"/>
              </a:lnSpc>
              <a:spcAft>
                <a:spcPct val="50000"/>
              </a:spcAft>
            </a:pPr>
            <a:r>
              <a:rPr lang="en-US" sz="2400" dirty="0"/>
              <a:t>2002:  Navajo Nation Council expanded NNHRRB authority by adopting  resolution IGRJN-86-02 to review, monitor &amp; approve research</a:t>
            </a:r>
          </a:p>
          <a:p>
            <a:pPr>
              <a:lnSpc>
                <a:spcPct val="80000"/>
              </a:lnSpc>
              <a:buFont typeface="Wingdings" pitchFamily="-106" charset="2"/>
              <a:buNone/>
            </a:pP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60000"/>
                <a:lumOff val="40000"/>
              </a:schemeClr>
            </a:gs>
            <a:gs pos="0">
              <a:srgbClr val="FFFF00"/>
            </a:gs>
            <a:gs pos="51000">
              <a:srgbClr val="FF0000"/>
            </a:gs>
            <a:gs pos="91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990600"/>
          </a:xfrm>
        </p:spPr>
        <p:txBody>
          <a:bodyPr/>
          <a:lstStyle/>
          <a:p>
            <a:r>
              <a:rPr lang="en-US" dirty="0"/>
              <a:t>15 NNHRRB Members</a:t>
            </a:r>
          </a:p>
        </p:txBody>
      </p:sp>
      <p:sp>
        <p:nvSpPr>
          <p:cNvPr id="3" name="Content Placeholder 2"/>
          <p:cNvSpPr>
            <a:spLocks noGrp="1"/>
          </p:cNvSpPr>
          <p:nvPr>
            <p:ph idx="1"/>
          </p:nvPr>
        </p:nvSpPr>
        <p:spPr>
          <a:xfrm>
            <a:off x="762000" y="1143000"/>
            <a:ext cx="7772400" cy="5334000"/>
          </a:xfrm>
        </p:spPr>
        <p:txBody>
          <a:bodyPr>
            <a:normAutofit/>
          </a:bodyPr>
          <a:lstStyle/>
          <a:p>
            <a:r>
              <a:rPr lang="en-US" dirty="0"/>
              <a:t>3 persons appointed by the Navajo Area Health Board</a:t>
            </a:r>
          </a:p>
          <a:p>
            <a:r>
              <a:rPr lang="en-US" dirty="0"/>
              <a:t>3 persons appointed by the Office of the Navajo Nation President</a:t>
            </a:r>
          </a:p>
          <a:p>
            <a:r>
              <a:rPr lang="en-US" dirty="0"/>
              <a:t>3 persons appointed by the Navajo Nation Council Health and Social Services Committee</a:t>
            </a:r>
          </a:p>
          <a:p>
            <a:r>
              <a:rPr lang="en-US" dirty="0"/>
              <a:t>3 persons appointed by the Navajo Nation Council Education Committee</a:t>
            </a:r>
          </a:p>
          <a:p>
            <a:r>
              <a:rPr lang="en-US" dirty="0"/>
              <a:t>3 persons appointed by the Navajo Area Indian Health Services Director</a:t>
            </a:r>
          </a:p>
        </p:txBody>
      </p:sp>
    </p:spTree>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60000"/>
                <a:lumOff val="40000"/>
              </a:schemeClr>
            </a:gs>
            <a:gs pos="0">
              <a:srgbClr val="FFFF00"/>
            </a:gs>
            <a:gs pos="51000">
              <a:srgbClr val="FF0000"/>
            </a:gs>
            <a:gs pos="94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dirty="0"/>
              <a:t>99999999</a:t>
            </a:r>
          </a:p>
        </p:txBody>
      </p:sp>
      <p:sp>
        <p:nvSpPr>
          <p:cNvPr id="47107" name="Rectangle 3"/>
          <p:cNvSpPr>
            <a:spLocks noGrp="1" noChangeArrowheads="1"/>
          </p:cNvSpPr>
          <p:nvPr>
            <p:ph idx="1"/>
          </p:nvPr>
        </p:nvSpPr>
        <p:spPr/>
        <p:txBody>
          <a:bodyPr/>
          <a:lstStyle/>
          <a:p>
            <a:endParaRPr lang="en-US"/>
          </a:p>
        </p:txBody>
      </p:sp>
      <p:pic>
        <p:nvPicPr>
          <p:cNvPr id="47108" name="Picture 4" descr="C:\Documents and Settings\kwhite\My Documents\My Pictures\DSCF0011.JPG"/>
          <p:cNvPicPr>
            <a:picLocks noChangeAspect="1" noChangeArrowheads="1"/>
          </p:cNvPicPr>
          <p:nvPr/>
        </p:nvPicPr>
        <p:blipFill>
          <a:blip r:embed="rId3"/>
          <a:srcRect/>
          <a:stretch>
            <a:fillRect/>
          </a:stretch>
        </p:blipFill>
        <p:spPr bwMode="auto">
          <a:xfrm>
            <a:off x="-5181600" y="-3886200"/>
            <a:ext cx="19507200" cy="146304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endParaRPr lang="en-US"/>
          </a:p>
        </p:txBody>
      </p:sp>
      <p:sp>
        <p:nvSpPr>
          <p:cNvPr id="48131" name="Rectangle 3"/>
          <p:cNvSpPr>
            <a:spLocks noGrp="1" noChangeArrowheads="1"/>
          </p:cNvSpPr>
          <p:nvPr>
            <p:ph idx="1"/>
          </p:nvPr>
        </p:nvSpPr>
        <p:spPr/>
        <p:txBody>
          <a:bodyPr/>
          <a:lstStyle/>
          <a:p>
            <a:endParaRPr lang="en-US"/>
          </a:p>
        </p:txBody>
      </p:sp>
      <p:pic>
        <p:nvPicPr>
          <p:cNvPr id="48133" name="Picture 5" descr="C:\Documents and Settings\kwhite\My Documents\My Pictures\DSCF0073.JPG"/>
          <p:cNvPicPr>
            <a:picLocks noChangeAspect="1" noChangeArrowheads="1"/>
          </p:cNvPicPr>
          <p:nvPr/>
        </p:nvPicPr>
        <p:blipFill>
          <a:blip r:embed="rId3"/>
          <a:srcRect/>
          <a:stretch>
            <a:fillRect/>
          </a:stretch>
        </p:blipFill>
        <p:spPr bwMode="auto">
          <a:xfrm>
            <a:off x="-5181600" y="-3886200"/>
            <a:ext cx="19507200" cy="146304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60000"/>
                <a:lumOff val="40000"/>
              </a:schemeClr>
            </a:gs>
            <a:gs pos="0">
              <a:srgbClr val="FFFF00"/>
            </a:gs>
            <a:gs pos="51000">
              <a:srgbClr val="FF0000"/>
            </a:gs>
            <a:gs pos="92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0" y="228600"/>
            <a:ext cx="9144000" cy="990600"/>
          </a:xfrm>
        </p:spPr>
        <p:txBody>
          <a:bodyPr>
            <a:normAutofit fontScale="90000"/>
          </a:bodyPr>
          <a:lstStyle/>
          <a:p>
            <a:pPr marL="838200" indent="-838200" algn="ctr"/>
            <a:r>
              <a:rPr lang="en-US" sz="3600" b="1" dirty="0">
                <a:latin typeface="Arial" charset="0"/>
                <a:cs typeface="Arial" charset="0"/>
              </a:rPr>
              <a:t>Research Protocol Application</a:t>
            </a:r>
            <a:br>
              <a:rPr lang="en-US" sz="3600" b="1" dirty="0">
                <a:latin typeface="Arial" charset="0"/>
                <a:cs typeface="Arial" charset="0"/>
              </a:rPr>
            </a:br>
            <a:r>
              <a:rPr lang="en-US" sz="3600" b="1" dirty="0">
                <a:latin typeface="Arial" charset="0"/>
                <a:cs typeface="Arial" charset="0"/>
              </a:rPr>
              <a:t>Process</a:t>
            </a:r>
            <a:br>
              <a:rPr lang="en-US" sz="3200" b="1" dirty="0">
                <a:solidFill>
                  <a:schemeClr val="tx1"/>
                </a:solidFill>
                <a:latin typeface="Arial" charset="0"/>
                <a:cs typeface="Arial" charset="0"/>
              </a:rPr>
            </a:br>
            <a:endParaRPr lang="en-US" sz="3200" b="1" dirty="0">
              <a:solidFill>
                <a:schemeClr val="tx1"/>
              </a:solidFill>
              <a:latin typeface="Arial" charset="0"/>
              <a:cs typeface="Arial" charset="0"/>
            </a:endParaRPr>
          </a:p>
        </p:txBody>
      </p:sp>
      <p:sp>
        <p:nvSpPr>
          <p:cNvPr id="84995" name="Rectangle 3"/>
          <p:cNvSpPr>
            <a:spLocks noGrp="1" noChangeArrowheads="1"/>
          </p:cNvSpPr>
          <p:nvPr>
            <p:ph idx="1"/>
          </p:nvPr>
        </p:nvSpPr>
        <p:spPr>
          <a:xfrm>
            <a:off x="0" y="1219200"/>
            <a:ext cx="9296400" cy="5410200"/>
          </a:xfrm>
        </p:spPr>
        <p:txBody>
          <a:bodyPr/>
          <a:lstStyle/>
          <a:p>
            <a:pPr marL="609600" indent="-609600">
              <a:lnSpc>
                <a:spcPct val="80000"/>
              </a:lnSpc>
              <a:spcAft>
                <a:spcPct val="50000"/>
              </a:spcAft>
              <a:buFont typeface="Wingdings" pitchFamily="-106" charset="2"/>
              <a:buNone/>
            </a:pPr>
            <a:r>
              <a:rPr lang="en-US" sz="2800"/>
              <a:t>	</a:t>
            </a:r>
            <a:r>
              <a:rPr lang="en-US" sz="2800" i="1"/>
              <a:t>PI submits application to HRRB two months prior to in-person presentation</a:t>
            </a:r>
          </a:p>
          <a:p>
            <a:pPr marL="609600" indent="-609600">
              <a:lnSpc>
                <a:spcPct val="80000"/>
              </a:lnSpc>
              <a:spcAft>
                <a:spcPct val="50000"/>
              </a:spcAft>
              <a:buFont typeface="Wingdings" pitchFamily="-106" charset="2"/>
              <a:buNone/>
            </a:pPr>
            <a:r>
              <a:rPr lang="en-US" sz="2800"/>
              <a:t>Application must include the following:</a:t>
            </a:r>
          </a:p>
          <a:p>
            <a:pPr marL="609600" indent="-609600">
              <a:lnSpc>
                <a:spcPct val="80000"/>
              </a:lnSpc>
              <a:spcAft>
                <a:spcPct val="35000"/>
              </a:spcAft>
              <a:buFont typeface="Wingdings" pitchFamily="-106" charset="2"/>
              <a:buAutoNum type="arabicPeriod"/>
            </a:pPr>
            <a:r>
              <a:rPr lang="en-US" sz="2800"/>
              <a:t>CEO support letters from </a:t>
            </a:r>
            <a:r>
              <a:rPr lang="en-US" sz="2800">
                <a:cs typeface="Times New Roman" pitchFamily="-106" charset="0"/>
              </a:rPr>
              <a:t>NAIHS Service Units &amp; NN Program Directors</a:t>
            </a:r>
            <a:endParaRPr lang="en-US" sz="2800"/>
          </a:p>
          <a:p>
            <a:pPr marL="609600" indent="-609600">
              <a:lnSpc>
                <a:spcPct val="80000"/>
              </a:lnSpc>
              <a:spcAft>
                <a:spcPct val="35000"/>
              </a:spcAft>
              <a:buFont typeface="Wingdings" pitchFamily="-106" charset="2"/>
              <a:buAutoNum type="arabicPeriod"/>
            </a:pPr>
            <a:r>
              <a:rPr lang="en-US" sz="2800">
                <a:cs typeface="Times New Roman" pitchFamily="-106" charset="0"/>
              </a:rPr>
              <a:t>permission from affected NN offices/agencies</a:t>
            </a:r>
            <a:endParaRPr lang="en-US" sz="2800"/>
          </a:p>
          <a:p>
            <a:pPr marL="609600" indent="-609600">
              <a:lnSpc>
                <a:spcPct val="80000"/>
              </a:lnSpc>
              <a:spcAft>
                <a:spcPct val="35000"/>
              </a:spcAft>
              <a:buFont typeface="Wingdings" pitchFamily="-106" charset="2"/>
              <a:buAutoNum type="arabicPeriod"/>
            </a:pPr>
            <a:r>
              <a:rPr lang="en-US" sz="2800"/>
              <a:t>study-specific documents</a:t>
            </a:r>
          </a:p>
          <a:p>
            <a:pPr marL="609600" indent="-609600">
              <a:lnSpc>
                <a:spcPct val="80000"/>
              </a:lnSpc>
              <a:spcAft>
                <a:spcPct val="35000"/>
              </a:spcAft>
              <a:buFont typeface="Wingdings" pitchFamily="-106" charset="2"/>
              <a:buAutoNum type="arabicPeriod"/>
            </a:pPr>
            <a:r>
              <a:rPr lang="en-US" sz="2800"/>
              <a:t>detailed budget</a:t>
            </a:r>
          </a:p>
          <a:p>
            <a:pPr marL="609600" indent="-609600">
              <a:lnSpc>
                <a:spcPct val="80000"/>
              </a:lnSpc>
              <a:spcAft>
                <a:spcPct val="35000"/>
              </a:spcAft>
              <a:buFont typeface="Wingdings" pitchFamily="-106" charset="2"/>
              <a:buAutoNum type="arabicPeriod"/>
            </a:pPr>
            <a:r>
              <a:rPr lang="en-US" sz="2800"/>
              <a:t>two approving resolutions from agency  councils, chapters or IHS units</a:t>
            </a:r>
          </a:p>
          <a:p>
            <a:pPr marL="609600" indent="-609600">
              <a:lnSpc>
                <a:spcPct val="80000"/>
              </a:lnSpc>
              <a:buFont typeface="Wingdings" pitchFamily="-106" charset="2"/>
              <a:buNone/>
            </a:pPr>
            <a:endParaRPr lang="en-US" sz="2800"/>
          </a:p>
        </p:txBody>
      </p:sp>
    </p:spTree>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60000"/>
                <a:lumOff val="40000"/>
              </a:schemeClr>
            </a:gs>
            <a:gs pos="0">
              <a:srgbClr val="FFFF00"/>
            </a:gs>
            <a:gs pos="51000">
              <a:srgbClr val="FF0000"/>
            </a:gs>
            <a:gs pos="90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0" y="304800"/>
            <a:ext cx="9144000" cy="990600"/>
          </a:xfrm>
        </p:spPr>
        <p:txBody>
          <a:bodyPr/>
          <a:lstStyle/>
          <a:p>
            <a:pPr algn="ctr"/>
            <a:r>
              <a:rPr lang="en-US" sz="3600" dirty="0">
                <a:latin typeface="Arial" charset="0"/>
              </a:rPr>
              <a:t> </a:t>
            </a:r>
            <a:r>
              <a:rPr lang="en-US" sz="3600" b="1" dirty="0">
                <a:latin typeface="Arial" charset="0"/>
                <a:cs typeface="Times New Roman" pitchFamily="-106" charset="0"/>
              </a:rPr>
              <a:t>Navajo Nation Standards of Approval</a:t>
            </a:r>
            <a:r>
              <a:rPr lang="en-US" sz="3600" dirty="0">
                <a:latin typeface="Arial" charset="0"/>
              </a:rPr>
              <a:t> </a:t>
            </a:r>
          </a:p>
        </p:txBody>
      </p:sp>
      <p:sp>
        <p:nvSpPr>
          <p:cNvPr id="87043" name="Rectangle 5"/>
          <p:cNvSpPr>
            <a:spLocks noGrp="1" noChangeArrowheads="1"/>
          </p:cNvSpPr>
          <p:nvPr>
            <p:ph idx="1"/>
          </p:nvPr>
        </p:nvSpPr>
        <p:spPr>
          <a:xfrm>
            <a:off x="647700" y="1299754"/>
            <a:ext cx="7848600" cy="4267200"/>
          </a:xfrm>
          <a:noFill/>
        </p:spPr>
        <p:txBody>
          <a:bodyPr/>
          <a:lstStyle/>
          <a:p>
            <a:pPr>
              <a:lnSpc>
                <a:spcPct val="120000"/>
              </a:lnSpc>
            </a:pPr>
            <a:r>
              <a:rPr lang="en-US" dirty="0"/>
              <a:t>Community involvement</a:t>
            </a:r>
          </a:p>
          <a:p>
            <a:pPr>
              <a:lnSpc>
                <a:spcPct val="120000"/>
              </a:lnSpc>
            </a:pPr>
            <a:r>
              <a:rPr lang="en-US" dirty="0"/>
              <a:t>Benefits to the Navajo Nation</a:t>
            </a:r>
          </a:p>
          <a:p>
            <a:pPr>
              <a:lnSpc>
                <a:spcPct val="120000"/>
              </a:lnSpc>
            </a:pPr>
            <a:r>
              <a:rPr lang="en-US" dirty="0"/>
              <a:t>Authority of the Navajo Nation</a:t>
            </a:r>
          </a:p>
          <a:p>
            <a:pPr>
              <a:lnSpc>
                <a:spcPct val="120000"/>
              </a:lnSpc>
            </a:pPr>
            <a:r>
              <a:rPr lang="en-US" dirty="0"/>
              <a:t>Research project description</a:t>
            </a:r>
          </a:p>
          <a:p>
            <a:pPr>
              <a:lnSpc>
                <a:spcPct val="120000"/>
              </a:lnSpc>
            </a:pPr>
            <a:r>
              <a:rPr lang="en-US" dirty="0"/>
              <a:t>Informed consent form</a:t>
            </a:r>
          </a:p>
          <a:p>
            <a:pPr>
              <a:lnSpc>
                <a:spcPct val="120000"/>
              </a:lnSpc>
            </a:pPr>
            <a:r>
              <a:rPr lang="en-US" dirty="0"/>
              <a:t>Certification by the Principal Investigator</a:t>
            </a:r>
          </a:p>
          <a:p>
            <a:pPr>
              <a:lnSpc>
                <a:spcPct val="120000"/>
              </a:lnSpc>
            </a:pPr>
            <a:endParaRPr lang="en-US" dirty="0"/>
          </a:p>
          <a:p>
            <a:pPr lvl="1"/>
            <a:endParaRPr lang="en-US" sz="32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5105400"/>
            <a:ext cx="2819400" cy="1524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60000"/>
                <a:lumOff val="40000"/>
              </a:schemeClr>
            </a:gs>
            <a:gs pos="0">
              <a:srgbClr val="FFFF00"/>
            </a:gs>
            <a:gs pos="51000">
              <a:srgbClr val="FF0000"/>
            </a:gs>
            <a:gs pos="92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52400" y="381000"/>
            <a:ext cx="7772400" cy="990600"/>
          </a:xfrm>
        </p:spPr>
        <p:txBody>
          <a:bodyPr>
            <a:normAutofit fontScale="90000"/>
          </a:bodyPr>
          <a:lstStyle/>
          <a:p>
            <a:pPr algn="ctr"/>
            <a:r>
              <a:rPr kumimoji="1" lang="en-US" sz="3600" b="1" dirty="0">
                <a:latin typeface="Arial" charset="0"/>
              </a:rPr>
              <a:t>Twelve-phase NNHRRB </a:t>
            </a:r>
            <a:br>
              <a:rPr kumimoji="1" lang="en-US" sz="3600" b="1" dirty="0">
                <a:latin typeface="Arial" charset="0"/>
              </a:rPr>
            </a:br>
            <a:r>
              <a:rPr kumimoji="1" lang="en-US" sz="3600" b="1" dirty="0">
                <a:latin typeface="Arial" charset="0"/>
              </a:rPr>
              <a:t>review and approval process</a:t>
            </a:r>
            <a:br>
              <a:rPr kumimoji="1" lang="en-US" sz="3600" b="1" dirty="0">
                <a:latin typeface="Arial" charset="0"/>
              </a:rPr>
            </a:br>
            <a:endParaRPr kumimoji="1" lang="en-US" sz="3600" b="1" dirty="0">
              <a:latin typeface="Arial" charset="0"/>
            </a:endParaRPr>
          </a:p>
        </p:txBody>
      </p:sp>
      <p:sp>
        <p:nvSpPr>
          <p:cNvPr id="92163" name="Rectangle 3"/>
          <p:cNvSpPr>
            <a:spLocks noGrp="1" noChangeArrowheads="1"/>
          </p:cNvSpPr>
          <p:nvPr>
            <p:ph idx="1"/>
          </p:nvPr>
        </p:nvSpPr>
        <p:spPr>
          <a:xfrm>
            <a:off x="685800" y="1447800"/>
            <a:ext cx="8001000" cy="5105400"/>
          </a:xfrm>
        </p:spPr>
        <p:txBody>
          <a:bodyPr>
            <a:normAutofit lnSpcReduction="10000"/>
          </a:bodyPr>
          <a:lstStyle/>
          <a:p>
            <a:pPr marL="137160" indent="0">
              <a:buNone/>
            </a:pPr>
            <a:r>
              <a:rPr lang="en-US" sz="1600" b="1" dirty="0"/>
              <a:t>Phases I – III:  Involvement &amp; Participation Phases</a:t>
            </a:r>
          </a:p>
          <a:p>
            <a:pPr>
              <a:buFont typeface="Wingdings" pitchFamily="-106" charset="2"/>
              <a:buNone/>
            </a:pPr>
            <a:r>
              <a:rPr lang="en-US" sz="1600" dirty="0"/>
              <a:t> 	</a:t>
            </a:r>
            <a:r>
              <a:rPr lang="en-US" sz="1600" b="1" dirty="0"/>
              <a:t>I	 Community Partnership</a:t>
            </a:r>
          </a:p>
          <a:p>
            <a:pPr>
              <a:buFont typeface="Wingdings" pitchFamily="-106" charset="2"/>
              <a:buNone/>
            </a:pPr>
            <a:r>
              <a:rPr lang="en-US" sz="1600" b="1" dirty="0"/>
              <a:t>	II	Tribal Program Partnership</a:t>
            </a:r>
          </a:p>
          <a:p>
            <a:pPr>
              <a:buFont typeface="Wingdings" pitchFamily="-106" charset="2"/>
              <a:buNone/>
            </a:pPr>
            <a:r>
              <a:rPr lang="en-US" sz="1600" b="1" dirty="0"/>
              <a:t>	III	Screening of Research Application</a:t>
            </a:r>
          </a:p>
          <a:p>
            <a:pPr marL="137160" indent="0">
              <a:lnSpc>
                <a:spcPct val="90000"/>
              </a:lnSpc>
              <a:buSzPct val="80000"/>
              <a:buNone/>
            </a:pPr>
            <a:r>
              <a:rPr lang="en-US" sz="1600" b="1" dirty="0"/>
              <a:t>Phase IV:   Meeting and Presentation</a:t>
            </a:r>
          </a:p>
          <a:p>
            <a:pPr>
              <a:lnSpc>
                <a:spcPct val="90000"/>
              </a:lnSpc>
              <a:spcBef>
                <a:spcPct val="50000"/>
              </a:spcBef>
              <a:buSzPct val="80000"/>
              <a:buFont typeface="Wingdings" pitchFamily="-106" charset="2"/>
              <a:buNone/>
            </a:pPr>
            <a:r>
              <a:rPr lang="en-US" sz="1600" b="1" dirty="0"/>
              <a:t>	IV	NNHRRB </a:t>
            </a:r>
            <a:r>
              <a:rPr lang="en-US" sz="1600" b="1" i="1" dirty="0"/>
              <a:t>Decision-making phase</a:t>
            </a:r>
          </a:p>
          <a:p>
            <a:pPr>
              <a:lnSpc>
                <a:spcPct val="90000"/>
              </a:lnSpc>
              <a:spcBef>
                <a:spcPct val="50000"/>
              </a:spcBef>
              <a:buSzPct val="80000"/>
              <a:buFont typeface="Wingdings" pitchFamily="-106" charset="2"/>
              <a:buNone/>
            </a:pPr>
            <a:r>
              <a:rPr lang="en-US" sz="1600" b="1" dirty="0"/>
              <a:t>		Approve</a:t>
            </a:r>
          </a:p>
          <a:p>
            <a:pPr>
              <a:lnSpc>
                <a:spcPct val="90000"/>
              </a:lnSpc>
              <a:spcBef>
                <a:spcPct val="50000"/>
              </a:spcBef>
              <a:buSzPct val="80000"/>
              <a:buFont typeface="Wingdings" pitchFamily="-106" charset="2"/>
              <a:buNone/>
            </a:pPr>
            <a:r>
              <a:rPr lang="en-US" sz="1600" b="1" dirty="0"/>
              <a:t>		Amend</a:t>
            </a:r>
          </a:p>
          <a:p>
            <a:pPr>
              <a:lnSpc>
                <a:spcPct val="90000"/>
              </a:lnSpc>
              <a:spcBef>
                <a:spcPct val="50000"/>
              </a:spcBef>
              <a:buSzPct val="80000"/>
              <a:buFont typeface="Wingdings" pitchFamily="-106" charset="2"/>
              <a:buNone/>
            </a:pPr>
            <a:r>
              <a:rPr lang="en-US" sz="1600" b="1" dirty="0"/>
              <a:t>		Disapprove</a:t>
            </a:r>
          </a:p>
          <a:p>
            <a:pPr>
              <a:lnSpc>
                <a:spcPct val="90000"/>
              </a:lnSpc>
              <a:buSzPct val="80000"/>
            </a:pPr>
            <a:r>
              <a:rPr lang="en-US" sz="1600" b="1" dirty="0"/>
              <a:t>Phases V – VII</a:t>
            </a:r>
          </a:p>
          <a:p>
            <a:pPr>
              <a:lnSpc>
                <a:spcPct val="90000"/>
              </a:lnSpc>
              <a:spcBef>
                <a:spcPct val="50000"/>
              </a:spcBef>
              <a:buSzPct val="80000"/>
              <a:buFont typeface="Wingdings" pitchFamily="-106" charset="2"/>
              <a:buNone/>
            </a:pPr>
            <a:r>
              <a:rPr lang="en-US" sz="1600" b="1" i="1" dirty="0"/>
              <a:t>	During phase V, if research is approved in Phase IV the PI within 30 days will receive a one year annually renewable research permit. (Quarterly and annual progress reports are required)</a:t>
            </a:r>
          </a:p>
          <a:p>
            <a:pPr>
              <a:lnSpc>
                <a:spcPct val="90000"/>
              </a:lnSpc>
              <a:buSzPct val="80000"/>
              <a:buNone/>
            </a:pPr>
            <a:r>
              <a:rPr lang="en-US" sz="1600" b="1" dirty="0"/>
              <a:t>Involvement &amp; Participation Phases</a:t>
            </a:r>
          </a:p>
          <a:p>
            <a:pPr>
              <a:lnSpc>
                <a:spcPct val="90000"/>
              </a:lnSpc>
              <a:spcBef>
                <a:spcPct val="50000"/>
              </a:spcBef>
              <a:buSzPct val="80000"/>
              <a:buFont typeface="Wingdings" pitchFamily="-106" charset="2"/>
              <a:buNone/>
            </a:pPr>
            <a:r>
              <a:rPr lang="en-US" sz="1600" dirty="0"/>
              <a:t> 	</a:t>
            </a:r>
            <a:r>
              <a:rPr lang="en-US" sz="1600" b="1" dirty="0"/>
              <a:t>V	Study implementation</a:t>
            </a:r>
          </a:p>
          <a:p>
            <a:pPr>
              <a:lnSpc>
                <a:spcPct val="90000"/>
              </a:lnSpc>
              <a:spcBef>
                <a:spcPct val="50000"/>
              </a:spcBef>
              <a:spcAft>
                <a:spcPct val="50000"/>
              </a:spcAft>
              <a:buSzPct val="80000"/>
              <a:buFont typeface="Wingdings" pitchFamily="-106" charset="2"/>
              <a:buNone/>
            </a:pPr>
            <a:r>
              <a:rPr lang="en-US" sz="1600" b="1" dirty="0"/>
              <a:t>	VI	Data analysis &amp; preliminary findings</a:t>
            </a:r>
          </a:p>
          <a:p>
            <a:pPr>
              <a:lnSpc>
                <a:spcPct val="90000"/>
              </a:lnSpc>
              <a:spcBef>
                <a:spcPct val="50000"/>
              </a:spcBef>
              <a:spcAft>
                <a:spcPct val="50000"/>
              </a:spcAft>
              <a:buSzPct val="80000"/>
              <a:buFont typeface="Wingdings" pitchFamily="-106" charset="2"/>
              <a:buNone/>
            </a:pPr>
            <a:r>
              <a:rPr lang="en-US" sz="1600" b="1" dirty="0"/>
              <a:t>	VII	Data work session</a:t>
            </a:r>
          </a:p>
          <a:p>
            <a:pPr>
              <a:lnSpc>
                <a:spcPct val="90000"/>
              </a:lnSpc>
              <a:spcBef>
                <a:spcPct val="50000"/>
              </a:spcBef>
              <a:buSzPct val="80000"/>
              <a:buFont typeface="Wingdings" pitchFamily="-106" charset="2"/>
              <a:buNone/>
            </a:pPr>
            <a:endParaRPr lang="en-US" sz="1600" b="1" dirty="0"/>
          </a:p>
          <a:p>
            <a:endParaRPr lang="en-US" sz="1600" b="1" dirty="0"/>
          </a:p>
        </p:txBody>
      </p:sp>
    </p:spTree>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60000"/>
                <a:lumOff val="40000"/>
              </a:schemeClr>
            </a:gs>
            <a:gs pos="0">
              <a:srgbClr val="FFFF00"/>
            </a:gs>
            <a:gs pos="51000">
              <a:srgbClr val="FF0000"/>
            </a:gs>
            <a:gs pos="92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0" y="838200"/>
            <a:ext cx="9144000" cy="5816977"/>
          </a:xfrm>
          <a:prstGeom prst="rect">
            <a:avLst/>
          </a:prstGeom>
          <a:noFill/>
          <a:ln w="9525">
            <a:noFill/>
            <a:miter lim="800000"/>
            <a:headEnd/>
            <a:tailEnd/>
          </a:ln>
        </p:spPr>
        <p:txBody>
          <a:bodyPr>
            <a:spAutoFit/>
          </a:bodyPr>
          <a:lstStyle/>
          <a:p>
            <a:pPr>
              <a:lnSpc>
                <a:spcPct val="90000"/>
              </a:lnSpc>
              <a:spcBef>
                <a:spcPct val="20000"/>
              </a:spcBef>
              <a:buSzPct val="80000"/>
            </a:pPr>
            <a:r>
              <a:rPr lang="en-US" sz="1600" b="1" dirty="0">
                <a:latin typeface="Bookman Old Style" panose="02050604050505020204" pitchFamily="18" charset="0"/>
              </a:rPr>
              <a:t>Phases VIII – XI:  Dissemination phases</a:t>
            </a:r>
          </a:p>
          <a:p>
            <a:pPr>
              <a:lnSpc>
                <a:spcPct val="90000"/>
              </a:lnSpc>
              <a:spcBef>
                <a:spcPct val="50000"/>
              </a:spcBef>
              <a:buSzPct val="80000"/>
              <a:buFont typeface="Wingdings" pitchFamily="-106" charset="2"/>
              <a:buNone/>
            </a:pPr>
            <a:r>
              <a:rPr lang="en-US" sz="1600" b="1" dirty="0">
                <a:latin typeface="Bookman Old Style" panose="02050604050505020204" pitchFamily="18" charset="0"/>
              </a:rPr>
              <a:t>	VIII	Final report &amp; Dissemination plan</a:t>
            </a:r>
          </a:p>
          <a:p>
            <a:pPr>
              <a:lnSpc>
                <a:spcPct val="90000"/>
              </a:lnSpc>
              <a:spcBef>
                <a:spcPct val="50000"/>
              </a:spcBef>
              <a:spcAft>
                <a:spcPct val="50000"/>
              </a:spcAft>
              <a:buSzPct val="80000"/>
              <a:buFont typeface="Wingdings" pitchFamily="-106" charset="2"/>
              <a:buNone/>
            </a:pPr>
            <a:r>
              <a:rPr lang="en-US" sz="1600" b="1" dirty="0">
                <a:latin typeface="Bookman Old Style" panose="02050604050505020204" pitchFamily="18" charset="0"/>
              </a:rPr>
              <a:t>	IX	Transfer of Data to the Navajo Nation</a:t>
            </a:r>
          </a:p>
          <a:p>
            <a:pPr>
              <a:lnSpc>
                <a:spcPct val="90000"/>
              </a:lnSpc>
              <a:spcBef>
                <a:spcPct val="50000"/>
              </a:spcBef>
              <a:spcAft>
                <a:spcPct val="50000"/>
              </a:spcAft>
              <a:buSzPct val="80000"/>
              <a:buFont typeface="Wingdings" pitchFamily="-106" charset="2"/>
              <a:buNone/>
            </a:pPr>
            <a:r>
              <a:rPr lang="en-US" sz="1600" b="1" dirty="0">
                <a:latin typeface="Bookman Old Style" panose="02050604050505020204" pitchFamily="18" charset="0"/>
              </a:rPr>
              <a:t>	X	Manuscript publication</a:t>
            </a:r>
          </a:p>
          <a:p>
            <a:pPr>
              <a:lnSpc>
                <a:spcPct val="90000"/>
              </a:lnSpc>
              <a:spcBef>
                <a:spcPct val="50000"/>
              </a:spcBef>
              <a:spcAft>
                <a:spcPct val="50000"/>
              </a:spcAft>
              <a:buSzPct val="80000"/>
              <a:buFont typeface="Wingdings" pitchFamily="-106" charset="2"/>
              <a:buNone/>
            </a:pPr>
            <a:r>
              <a:rPr lang="en-US" sz="1600" b="1" dirty="0">
                <a:latin typeface="Bookman Old Style" panose="02050604050505020204" pitchFamily="18" charset="0"/>
              </a:rPr>
              <a:t>	XI	Community feedback &amp; presentations</a:t>
            </a:r>
          </a:p>
          <a:p>
            <a:pPr>
              <a:lnSpc>
                <a:spcPct val="90000"/>
              </a:lnSpc>
              <a:spcBef>
                <a:spcPct val="20000"/>
              </a:spcBef>
              <a:buSzPct val="80000"/>
              <a:buFont typeface="Wingdings" pitchFamily="-106" charset="2"/>
              <a:buNone/>
            </a:pPr>
            <a:r>
              <a:rPr lang="en-US" sz="1600" b="1" i="1" dirty="0">
                <a:latin typeface="Bookman Old Style" panose="02050604050505020204" pitchFamily="18" charset="0"/>
              </a:rPr>
              <a:t>PI will present research results to Chapters, Schools, Health Boards and relevant tribal programs)</a:t>
            </a:r>
          </a:p>
          <a:p>
            <a:pPr>
              <a:lnSpc>
                <a:spcPct val="90000"/>
              </a:lnSpc>
              <a:spcBef>
                <a:spcPct val="20000"/>
              </a:spcBef>
              <a:buSzPct val="80000"/>
              <a:buFont typeface="Wingdings" pitchFamily="-106" charset="2"/>
              <a:buNone/>
            </a:pPr>
            <a:endParaRPr lang="en-US" sz="1600" b="1" i="1" dirty="0">
              <a:latin typeface="Bookman Old Style" panose="02050604050505020204" pitchFamily="18" charset="0"/>
            </a:endParaRPr>
          </a:p>
          <a:p>
            <a:pPr>
              <a:lnSpc>
                <a:spcPct val="90000"/>
              </a:lnSpc>
              <a:spcBef>
                <a:spcPct val="20000"/>
              </a:spcBef>
              <a:buSzPct val="80000"/>
            </a:pPr>
            <a:r>
              <a:rPr lang="en-US" sz="1600" b="1" dirty="0">
                <a:latin typeface="Book Antiqua" panose="02040602050305030304" pitchFamily="18" charset="0"/>
              </a:rPr>
              <a:t>Phase XII:  Data transfer phase</a:t>
            </a:r>
          </a:p>
          <a:p>
            <a:pPr>
              <a:lnSpc>
                <a:spcPct val="90000"/>
              </a:lnSpc>
              <a:spcBef>
                <a:spcPct val="50000"/>
              </a:spcBef>
              <a:buSzPct val="80000"/>
              <a:buFont typeface="Wingdings" pitchFamily="-106" charset="2"/>
              <a:buNone/>
            </a:pPr>
            <a:r>
              <a:rPr lang="en-US" sz="1600" b="1" dirty="0">
                <a:latin typeface="Book Antiqua" panose="02040602050305030304" pitchFamily="18" charset="0"/>
              </a:rPr>
              <a:t>	XII	Final transfer of data to the Navajo Nation</a:t>
            </a:r>
          </a:p>
          <a:p>
            <a:pPr>
              <a:lnSpc>
                <a:spcPct val="90000"/>
              </a:lnSpc>
              <a:spcBef>
                <a:spcPct val="50000"/>
              </a:spcBef>
              <a:buSzPct val="80000"/>
              <a:buFont typeface="Wingdings" pitchFamily="-106" charset="2"/>
              <a:buNone/>
            </a:pPr>
            <a:endParaRPr lang="en-US" sz="1600" b="1" i="1" dirty="0">
              <a:latin typeface="Book Antiqua" panose="02040602050305030304" pitchFamily="18" charset="0"/>
            </a:endParaRPr>
          </a:p>
          <a:p>
            <a:pPr>
              <a:lnSpc>
                <a:spcPct val="90000"/>
              </a:lnSpc>
              <a:spcBef>
                <a:spcPct val="50000"/>
              </a:spcBef>
              <a:buSzPct val="80000"/>
              <a:buFont typeface="Wingdings" pitchFamily="-106" charset="2"/>
              <a:buNone/>
            </a:pPr>
            <a:r>
              <a:rPr lang="en-US" sz="1600" b="1" i="1" dirty="0">
                <a:latin typeface="Book Antiqua" panose="02040602050305030304" pitchFamily="18" charset="0"/>
              </a:rPr>
              <a:t>At the end of the Research Project, all data shall be given to the Navajo Nation Data Resource Center. (Intellectual &amp; Cultural Property owned by the Navajo Nation)</a:t>
            </a:r>
          </a:p>
          <a:p>
            <a:pPr>
              <a:lnSpc>
                <a:spcPct val="90000"/>
              </a:lnSpc>
              <a:spcBef>
                <a:spcPct val="50000"/>
              </a:spcBef>
              <a:buSzPct val="80000"/>
              <a:buFont typeface="Wingdings" pitchFamily="-106" charset="2"/>
              <a:buNone/>
            </a:pPr>
            <a:r>
              <a:rPr lang="en-US" sz="4400" b="1" dirty="0"/>
              <a:t>	</a:t>
            </a:r>
            <a:endParaRPr lang="en-US" sz="4000" b="1" dirty="0"/>
          </a:p>
          <a:p>
            <a:pPr>
              <a:lnSpc>
                <a:spcPct val="90000"/>
              </a:lnSpc>
              <a:spcBef>
                <a:spcPct val="50000"/>
              </a:spcBef>
              <a:spcAft>
                <a:spcPct val="50000"/>
              </a:spcAft>
              <a:buSzPct val="80000"/>
              <a:buFont typeface="Wingdings" pitchFamily="-106" charset="2"/>
              <a:buNone/>
            </a:pPr>
            <a:endParaRPr lang="en-US" b="1" dirty="0"/>
          </a:p>
        </p:txBody>
      </p:sp>
    </p:spTree>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60000"/>
                <a:lumOff val="40000"/>
              </a:schemeClr>
            </a:gs>
            <a:gs pos="0">
              <a:srgbClr val="FFFF00"/>
            </a:gs>
            <a:gs pos="51000">
              <a:srgbClr val="FF0000"/>
            </a:gs>
            <a:gs pos="94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pic>
        <p:nvPicPr>
          <p:cNvPr id="3" name="Picture 8"/>
          <p:cNvPicPr>
            <a:picLocks noChangeAspect="1"/>
          </p:cNvPicPr>
          <p:nvPr/>
        </p:nvPicPr>
        <p:blipFill>
          <a:blip r:embed="rId3"/>
          <a:srcRect/>
          <a:stretch>
            <a:fillRect/>
          </a:stretch>
        </p:blipFill>
        <p:spPr bwMode="auto">
          <a:xfrm>
            <a:off x="304800" y="685800"/>
            <a:ext cx="8686800" cy="513397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60000"/>
                <a:lumOff val="40000"/>
              </a:schemeClr>
            </a:gs>
            <a:gs pos="0">
              <a:srgbClr val="FFFF00"/>
            </a:gs>
            <a:gs pos="51000">
              <a:srgbClr val="FF0000"/>
            </a:gs>
            <a:gs pos="94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a:stretch>
            <a:fillRect/>
          </a:stretch>
        </p:blipFill>
        <p:spPr bwMode="auto">
          <a:xfrm>
            <a:off x="228600" y="381000"/>
            <a:ext cx="8686800" cy="6040438"/>
          </a:xfrm>
          <a:prstGeom prst="rect">
            <a:avLst/>
          </a:prstGeom>
          <a:noFill/>
          <a:ln w="9525">
            <a:noFill/>
            <a:miter lim="800000"/>
            <a:headEnd/>
            <a:tailEnd/>
          </a:ln>
        </p:spPr>
      </p:pic>
    </p:spTree>
    <p:extLst>
      <p:ext uri="{BB962C8B-B14F-4D97-AF65-F5344CB8AC3E}">
        <p14:creationId xmlns:p14="http://schemas.microsoft.com/office/powerpoint/2010/main" val="1972704358"/>
      </p:ext>
    </p:extLst>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bg2">
                <a:lumMod val="60000"/>
                <a:lumOff val="40000"/>
              </a:schemeClr>
            </a:gs>
            <a:gs pos="0">
              <a:srgbClr val="FFFF00"/>
            </a:gs>
            <a:gs pos="51000">
              <a:srgbClr val="FF0000"/>
            </a:gs>
            <a:gs pos="94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ctrTitle"/>
          </p:nvPr>
        </p:nvSpPr>
        <p:spPr>
          <a:xfrm>
            <a:off x="647700" y="4572000"/>
            <a:ext cx="7924800" cy="2130425"/>
          </a:xfrm>
        </p:spPr>
        <p:txBody>
          <a:bodyPr>
            <a:normAutofit fontScale="90000"/>
          </a:bodyPr>
          <a:lstStyle/>
          <a:p>
            <a:pPr eaLnBrk="1" hangingPunct="1"/>
            <a:r>
              <a:rPr lang="en-US" altLang="en-US" sz="2800" dirty="0">
                <a:solidFill>
                  <a:schemeClr val="bg1"/>
                </a:solidFill>
                <a:effectLst/>
              </a:rPr>
              <a:t>“</a:t>
            </a:r>
            <a:r>
              <a:rPr lang="en-US" altLang="en-US" sz="2800" b="1" dirty="0">
                <a:solidFill>
                  <a:schemeClr val="bg1"/>
                </a:solidFill>
                <a:effectLst/>
              </a:rPr>
              <a:t>Indigenous people and researchers:  building collaborative partnerships and the importance of responsibilities, ethics, and values of research on the Navajo Nation”</a:t>
            </a:r>
            <a:br>
              <a:rPr lang="en-US" altLang="en-US" sz="2800" dirty="0">
                <a:solidFill>
                  <a:schemeClr val="bg1"/>
                </a:solidFill>
                <a:effectLst/>
              </a:rPr>
            </a:br>
            <a:endParaRPr lang="en-US" altLang="en-US" sz="2800" dirty="0">
              <a:solidFill>
                <a:schemeClr val="bg1"/>
              </a:solidFill>
              <a:effectLst/>
              <a:latin typeface="Arial Rounded MT Bold" pitchFamily="34" charset="0"/>
            </a:endParaRPr>
          </a:p>
        </p:txBody>
      </p:sp>
      <p:sp>
        <p:nvSpPr>
          <p:cNvPr id="2051" name="Rectangle 3"/>
          <p:cNvSpPr>
            <a:spLocks noGrp="1" noChangeArrowheads="1"/>
          </p:cNvSpPr>
          <p:nvPr>
            <p:ph type="subTitle" idx="1"/>
          </p:nvPr>
        </p:nvSpPr>
        <p:spPr>
          <a:xfrm>
            <a:off x="990600" y="457200"/>
            <a:ext cx="7239000" cy="990600"/>
          </a:xfrm>
        </p:spPr>
        <p:txBody>
          <a:bodyPr rtlCol="0">
            <a:noAutofit/>
          </a:bodyPr>
          <a:lstStyle/>
          <a:p>
            <a:pPr eaLnBrk="1" fontAlgn="auto" hangingPunct="1">
              <a:lnSpc>
                <a:spcPct val="120000"/>
              </a:lnSpc>
              <a:spcAft>
                <a:spcPts val="0"/>
              </a:spcAft>
              <a:defRPr/>
            </a:pPr>
            <a:r>
              <a:rPr lang="en-US" sz="3000" dirty="0">
                <a:solidFill>
                  <a:schemeClr val="bg1"/>
                </a:solidFill>
                <a:latin typeface="Arial Rounded MT Bold" panose="020F0704030504030204" pitchFamily="34" charset="0"/>
              </a:rPr>
              <a:t>NAVAJO NATION HUMAN RESEARCH REVIEW BOARD</a:t>
            </a:r>
            <a:endParaRPr sz="3000" dirty="0">
              <a:solidFill>
                <a:schemeClr val="bg1"/>
              </a:solidFill>
              <a:latin typeface="Arial Rounded MT Bold" panose="020F0704030504030204" pitchFamily="34" charset="0"/>
              <a:cs typeface="Arial" panose="020B0604020202020204" pitchFamily="34" charset="0"/>
            </a:endParaRPr>
          </a:p>
          <a:p>
            <a:pPr eaLnBrk="1" fontAlgn="auto" hangingPunct="1">
              <a:lnSpc>
                <a:spcPct val="90000"/>
              </a:lnSpc>
              <a:spcAft>
                <a:spcPts val="0"/>
              </a:spcAft>
              <a:buFont typeface="Arial" pitchFamily="34" charset="0"/>
              <a:buNone/>
              <a:defRPr/>
            </a:pPr>
            <a:endParaRPr sz="3000" dirty="0">
              <a:latin typeface="Arial Rounded MT Bold" panose="020F0704030504030204" pitchFamily="34" charset="0"/>
              <a:cs typeface="Arial" panose="020B0604020202020204" pitchFamily="34" charset="0"/>
            </a:endParaRPr>
          </a:p>
          <a:p>
            <a:pPr eaLnBrk="1" fontAlgn="auto" hangingPunct="1">
              <a:lnSpc>
                <a:spcPct val="90000"/>
              </a:lnSpc>
              <a:spcAft>
                <a:spcPts val="0"/>
              </a:spcAft>
              <a:buFont typeface="Arial" pitchFamily="34" charset="0"/>
              <a:buNone/>
              <a:defRPr/>
            </a:pPr>
            <a:endParaRPr sz="3000" dirty="0">
              <a:latin typeface="Arial Rounded MT Bold" panose="020F0704030504030204" pitchFamily="34" charset="0"/>
              <a:cs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8500" y="1787791"/>
            <a:ext cx="2743200" cy="2444218"/>
          </a:xfrm>
          <a:prstGeom prst="rect">
            <a:avLst/>
          </a:prstGeom>
        </p:spPr>
      </p:pic>
    </p:spTree>
    <p:custDataLst>
      <p:tags r:id="rId1"/>
    </p:custDataLst>
    <p:extLst>
      <p:ext uri="{BB962C8B-B14F-4D97-AF65-F5344CB8AC3E}">
        <p14:creationId xmlns:p14="http://schemas.microsoft.com/office/powerpoint/2010/main" val="4026749450"/>
      </p:ext>
    </p:extLst>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60000"/>
                <a:lumOff val="40000"/>
              </a:schemeClr>
            </a:gs>
            <a:gs pos="0">
              <a:srgbClr val="FFFF00"/>
            </a:gs>
            <a:gs pos="51000">
              <a:srgbClr val="FF0000"/>
            </a:gs>
            <a:gs pos="99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a:stretch>
            <a:fillRect/>
          </a:stretch>
        </p:blipFill>
        <p:spPr bwMode="auto">
          <a:xfrm>
            <a:off x="152400" y="304800"/>
            <a:ext cx="8847138" cy="6172200"/>
          </a:xfrm>
          <a:prstGeom prst="rect">
            <a:avLst/>
          </a:prstGeom>
          <a:noFill/>
          <a:ln w="9525">
            <a:noFill/>
            <a:miter lim="800000"/>
            <a:headEnd/>
            <a:tailEnd/>
          </a:ln>
        </p:spPr>
      </p:pic>
    </p:spTree>
    <p:extLst>
      <p:ext uri="{BB962C8B-B14F-4D97-AF65-F5344CB8AC3E}">
        <p14:creationId xmlns:p14="http://schemas.microsoft.com/office/powerpoint/2010/main" val="1287223342"/>
      </p:ext>
    </p:extLst>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60000"/>
                <a:lumOff val="40000"/>
              </a:schemeClr>
            </a:gs>
            <a:gs pos="0">
              <a:srgbClr val="FFFF00"/>
            </a:gs>
            <a:gs pos="51000">
              <a:srgbClr val="FF0000"/>
            </a:gs>
            <a:gs pos="94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a:t>In Closing…</a:t>
            </a:r>
          </a:p>
        </p:txBody>
      </p:sp>
      <p:sp>
        <p:nvSpPr>
          <p:cNvPr id="98307" name="Rectangle 3"/>
          <p:cNvSpPr>
            <a:spLocks noGrp="1" noChangeArrowheads="1"/>
          </p:cNvSpPr>
          <p:nvPr>
            <p:ph idx="1"/>
          </p:nvPr>
        </p:nvSpPr>
        <p:spPr/>
        <p:txBody>
          <a:bodyPr/>
          <a:lstStyle/>
          <a:p>
            <a:pPr>
              <a:lnSpc>
                <a:spcPct val="80000"/>
              </a:lnSpc>
              <a:buFont typeface="Wingdings" pitchFamily="-106" charset="2"/>
              <a:buNone/>
            </a:pPr>
            <a:r>
              <a:rPr lang="en-US" sz="2800" dirty="0"/>
              <a:t>The Navajo Nation is exercising their authority </a:t>
            </a:r>
            <a:r>
              <a:rPr lang="en-US" sz="2800" dirty="0" err="1"/>
              <a:t>bystrengthening</a:t>
            </a:r>
            <a:r>
              <a:rPr lang="en-US" sz="2800" dirty="0"/>
              <a:t> tribal sovereignty through the complex maze of federal, federal Indian, state and tribal policies to reclaim and protect intellectual &amp; cultural rights of their people and future generations. The NNHRRB research processes and protocols demonstrate steps toward effective partnerships and improved relationships between community and researchers as we all work together to improve health outcomes for American Indian people.</a:t>
            </a:r>
          </a:p>
        </p:txBody>
      </p:sp>
    </p:spTree>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60000"/>
                <a:lumOff val="40000"/>
              </a:schemeClr>
            </a:gs>
            <a:gs pos="18000">
              <a:srgbClr val="FFFF00"/>
            </a:gs>
            <a:gs pos="51000">
              <a:srgbClr val="FF0000"/>
            </a:gs>
            <a:gs pos="90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sp>
        <p:nvSpPr>
          <p:cNvPr id="82946" name="Rectangle 4"/>
          <p:cNvSpPr>
            <a:spLocks noGrp="1" noChangeArrowheads="1"/>
          </p:cNvSpPr>
          <p:nvPr>
            <p:ph type="title"/>
          </p:nvPr>
        </p:nvSpPr>
        <p:spPr>
          <a:xfrm>
            <a:off x="685800" y="533400"/>
            <a:ext cx="7772400" cy="838200"/>
          </a:xfrm>
        </p:spPr>
        <p:txBody>
          <a:bodyPr>
            <a:normAutofit fontScale="90000"/>
          </a:bodyPr>
          <a:lstStyle/>
          <a:p>
            <a:pPr algn="ctr"/>
            <a:r>
              <a:rPr lang="en-US" sz="2700" dirty="0">
                <a:solidFill>
                  <a:schemeClr val="bg1"/>
                </a:solidFill>
                <a:effectLst/>
              </a:rPr>
              <a:t>Navajo Nation Human Research Review Board</a:t>
            </a:r>
            <a:br>
              <a:rPr lang="en-US" sz="3200" dirty="0">
                <a:effectLst/>
              </a:rPr>
            </a:br>
            <a:br>
              <a:rPr lang="en-US" sz="3200" dirty="0">
                <a:effectLst/>
              </a:rPr>
            </a:br>
            <a:r>
              <a:rPr lang="en-US" sz="2200" dirty="0">
                <a:solidFill>
                  <a:schemeClr val="bg1"/>
                </a:solidFill>
                <a:effectLst/>
              </a:rPr>
              <a:t>Promote “</a:t>
            </a:r>
            <a:r>
              <a:rPr lang="en-US" sz="2200" i="1" dirty="0">
                <a:solidFill>
                  <a:schemeClr val="bg1"/>
                </a:solidFill>
                <a:effectLst/>
              </a:rPr>
              <a:t>Expert Indians instead of Indian Experts</a:t>
            </a:r>
            <a:r>
              <a:rPr lang="en-US" sz="2200" dirty="0">
                <a:solidFill>
                  <a:schemeClr val="bg1"/>
                </a:solidFill>
                <a:effectLst/>
              </a:rPr>
              <a:t>” </a:t>
            </a:r>
            <a:br>
              <a:rPr lang="en-US" sz="2000" dirty="0">
                <a:solidFill>
                  <a:schemeClr val="bg1"/>
                </a:solidFill>
                <a:effectLst/>
              </a:rPr>
            </a:br>
            <a:r>
              <a:rPr lang="en-US" sz="1800" dirty="0">
                <a:solidFill>
                  <a:schemeClr val="bg1"/>
                </a:solidFill>
                <a:effectLst/>
              </a:rPr>
              <a:t>Quote from NNHRRB Chair, Ms. Beverly </a:t>
            </a:r>
            <a:r>
              <a:rPr lang="en-US" sz="1800" dirty="0" err="1">
                <a:solidFill>
                  <a:schemeClr val="bg1"/>
                </a:solidFill>
                <a:effectLst/>
              </a:rPr>
              <a:t>Pigman</a:t>
            </a:r>
            <a:r>
              <a:rPr lang="en-US" sz="1800" dirty="0">
                <a:solidFill>
                  <a:schemeClr val="bg1"/>
                </a:solidFill>
                <a:effectLst/>
              </a:rPr>
              <a:t>, (June 27, 2006</a:t>
            </a:r>
            <a:r>
              <a:rPr lang="en-US" sz="1800" dirty="0">
                <a:solidFill>
                  <a:schemeClr val="bg1"/>
                </a:solidFill>
              </a:rPr>
              <a:t>)</a:t>
            </a:r>
          </a:p>
        </p:txBody>
      </p:sp>
      <p:pic>
        <p:nvPicPr>
          <p:cNvPr id="82947" name="Picture 6" descr="nnhrrb_team2"/>
          <p:cNvPicPr>
            <a:picLocks noGrp="1" noChangeAspect="1" noChangeArrowheads="1"/>
          </p:cNvPicPr>
          <p:nvPr>
            <p:ph idx="1"/>
          </p:nvPr>
        </p:nvPicPr>
        <p:blipFill>
          <a:blip r:embed="rId3"/>
          <a:stretch>
            <a:fillRect/>
          </a:stretch>
        </p:blipFill>
        <p:spPr>
          <a:xfrm>
            <a:off x="2483908" y="2209800"/>
            <a:ext cx="4176184" cy="3132138"/>
          </a:xfrm>
          <a:noFill/>
        </p:spPr>
      </p:pic>
    </p:spTree>
    <p:extLst>
      <p:ext uri="{BB962C8B-B14F-4D97-AF65-F5344CB8AC3E}">
        <p14:creationId xmlns:p14="http://schemas.microsoft.com/office/powerpoint/2010/main" val="3422357167"/>
      </p:ext>
    </p:extLst>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457200"/>
            <a:ext cx="7543800" cy="5029200"/>
          </a:xfrm>
          <a:prstGeom prst="rect">
            <a:avLst/>
          </a:prstGeom>
        </p:spPr>
      </p:pic>
      <p:sp>
        <p:nvSpPr>
          <p:cNvPr id="3" name="TextBox 2"/>
          <p:cNvSpPr txBox="1"/>
          <p:nvPr/>
        </p:nvSpPr>
        <p:spPr>
          <a:xfrm>
            <a:off x="228600" y="5638800"/>
            <a:ext cx="8458200" cy="830997"/>
          </a:xfrm>
          <a:prstGeom prst="rect">
            <a:avLst/>
          </a:prstGeom>
          <a:noFill/>
        </p:spPr>
        <p:txBody>
          <a:bodyPr wrap="square" rtlCol="0">
            <a:spAutoFit/>
          </a:bodyPr>
          <a:lstStyle/>
          <a:p>
            <a:pPr algn="ctr"/>
            <a:r>
              <a:rPr lang="en-US" dirty="0"/>
              <a:t>NNHRRB </a:t>
            </a:r>
            <a:r>
              <a:rPr lang="en-US"/>
              <a:t>Members get </a:t>
            </a:r>
            <a:r>
              <a:rPr lang="en-US" dirty="0"/>
              <a:t>Recognition and Meritorious Service Award from Navajo Nation Council on 10-16-18.</a:t>
            </a:r>
          </a:p>
        </p:txBody>
      </p:sp>
    </p:spTree>
    <p:extLst>
      <p:ext uri="{BB962C8B-B14F-4D97-AF65-F5344CB8AC3E}">
        <p14:creationId xmlns:p14="http://schemas.microsoft.com/office/powerpoint/2010/main" val="2718852152"/>
      </p:ext>
    </p:extLst>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60000"/>
                <a:lumOff val="40000"/>
              </a:schemeClr>
            </a:gs>
            <a:gs pos="0">
              <a:srgbClr val="FFFF00"/>
            </a:gs>
            <a:gs pos="51000">
              <a:srgbClr val="FF0000"/>
            </a:gs>
            <a:gs pos="88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457200" y="228600"/>
            <a:ext cx="8229600" cy="990600"/>
          </a:xfrm>
        </p:spPr>
        <p:txBody>
          <a:bodyPr>
            <a:normAutofit fontScale="90000"/>
          </a:bodyPr>
          <a:lstStyle/>
          <a:p>
            <a:pPr algn="ctr"/>
            <a:br>
              <a:rPr lang="en-US" dirty="0"/>
            </a:br>
            <a:r>
              <a:rPr lang="en-US" dirty="0"/>
              <a:t> </a:t>
            </a:r>
            <a:br>
              <a:rPr lang="en-US" dirty="0"/>
            </a:br>
            <a:endParaRPr lang="en-US" dirty="0"/>
          </a:p>
        </p:txBody>
      </p:sp>
      <p:sp>
        <p:nvSpPr>
          <p:cNvPr id="2" name="TextBox 1"/>
          <p:cNvSpPr txBox="1"/>
          <p:nvPr/>
        </p:nvSpPr>
        <p:spPr>
          <a:xfrm>
            <a:off x="571500" y="3276600"/>
            <a:ext cx="8001000" cy="2031325"/>
          </a:xfrm>
          <a:prstGeom prst="rect">
            <a:avLst/>
          </a:prstGeom>
          <a:noFill/>
        </p:spPr>
        <p:txBody>
          <a:bodyPr wrap="square" rtlCol="0">
            <a:spAutoFit/>
          </a:bodyPr>
          <a:lstStyle/>
          <a:p>
            <a:r>
              <a:rPr lang="en-US" sz="1400" b="1" u="sng" dirty="0"/>
              <a:t>Contact</a:t>
            </a:r>
            <a:r>
              <a:rPr lang="en-US" sz="1400" dirty="0"/>
              <a:t>:</a:t>
            </a:r>
          </a:p>
          <a:p>
            <a:r>
              <a:rPr lang="en-US" sz="1400" dirty="0"/>
              <a:t>Dr. Rebecca Izzo-Manymules, Chair		    Mike Winney, IRB Coordinator</a:t>
            </a:r>
          </a:p>
          <a:p>
            <a:r>
              <a:rPr lang="en-US" sz="1400" dirty="0"/>
              <a:t>Navajo Nation Human Research Review Board	    Navajo Department of Health</a:t>
            </a:r>
          </a:p>
          <a:p>
            <a:r>
              <a:rPr lang="en-US" sz="1400" dirty="0"/>
              <a:t> </a:t>
            </a:r>
            <a:r>
              <a:rPr lang="en-US" sz="1400" b="1" i="1" dirty="0">
                <a:solidFill>
                  <a:srgbClr val="0000FF"/>
                </a:solidFill>
              </a:rPr>
              <a:t>rizzonnirb@gmail.com</a:t>
            </a:r>
            <a:r>
              <a:rPr lang="en-US" sz="1400" dirty="0"/>
              <a:t>			    </a:t>
            </a:r>
            <a:r>
              <a:rPr lang="en-US" sz="1400" b="1" i="1" dirty="0">
                <a:solidFill>
                  <a:srgbClr val="0000FF"/>
                </a:solidFill>
              </a:rPr>
              <a:t>mrwinney@navajo-nsn.gov</a:t>
            </a:r>
          </a:p>
          <a:p>
            <a:r>
              <a:rPr lang="en-US" sz="1400" dirty="0"/>
              <a:t>(928) 871-6929				    (928) 871-6929 / 6350</a:t>
            </a:r>
          </a:p>
          <a:p>
            <a:r>
              <a:rPr lang="en-US" sz="1400" dirty="0"/>
              <a:t>					    (928) 871-6255</a:t>
            </a:r>
          </a:p>
          <a:p>
            <a:endParaRPr lang="en-US" sz="1400" dirty="0"/>
          </a:p>
          <a:p>
            <a:endParaRPr lang="en-US" sz="1400" dirty="0"/>
          </a:p>
          <a:p>
            <a:endParaRPr lang="en-US" sz="1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381000"/>
            <a:ext cx="3657600" cy="28194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4724400"/>
            <a:ext cx="3733799" cy="1981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B69AD9D-1AB8-4DF4-B198-4C0968043137}"/>
              </a:ext>
            </a:extLst>
          </p:cNvPr>
          <p:cNvGraphicFramePr>
            <a:graphicFrameLocks noChangeAspect="1"/>
          </p:cNvGraphicFramePr>
          <p:nvPr>
            <p:extLst>
              <p:ext uri="{D42A27DB-BD31-4B8C-83A1-F6EECF244321}">
                <p14:modId xmlns:p14="http://schemas.microsoft.com/office/powerpoint/2010/main" val="4080038233"/>
              </p:ext>
            </p:extLst>
          </p:nvPr>
        </p:nvGraphicFramePr>
        <p:xfrm>
          <a:off x="1047750" y="2384425"/>
          <a:ext cx="2389188" cy="538163"/>
        </p:xfrm>
        <a:graphic>
          <a:graphicData uri="http://schemas.openxmlformats.org/presentationml/2006/ole">
            <mc:AlternateContent xmlns:mc="http://schemas.openxmlformats.org/markup-compatibility/2006">
              <mc:Choice xmlns:v="urn:schemas-microsoft-com:vml" Requires="v">
                <p:oleObj name="Packager Shell Object" showAsIcon="1" r:id="rId2" imgW="2389680" imgH="538200" progId="Package">
                  <p:embed/>
                </p:oleObj>
              </mc:Choice>
              <mc:Fallback>
                <p:oleObj name="Packager Shell Object" showAsIcon="1" r:id="rId2" imgW="2389680" imgH="538200" progId="Package">
                  <p:embed/>
                  <p:pic>
                    <p:nvPicPr>
                      <p:cNvPr id="0" name=""/>
                      <p:cNvPicPr/>
                      <p:nvPr/>
                    </p:nvPicPr>
                    <p:blipFill>
                      <a:blip r:embed="rId3"/>
                      <a:stretch>
                        <a:fillRect/>
                      </a:stretch>
                    </p:blipFill>
                    <p:spPr>
                      <a:xfrm>
                        <a:off x="1047750" y="2384425"/>
                        <a:ext cx="2389188" cy="538163"/>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BE84370D-7926-426C-A2F4-97515731D912}"/>
              </a:ext>
            </a:extLst>
          </p:cNvPr>
          <p:cNvPicPr>
            <a:picLocks noChangeAspect="1"/>
          </p:cNvPicPr>
          <p:nvPr/>
        </p:nvPicPr>
        <p:blipFill>
          <a:blip r:embed="rId4"/>
          <a:stretch>
            <a:fillRect/>
          </a:stretch>
        </p:blipFill>
        <p:spPr>
          <a:xfrm>
            <a:off x="1143000" y="0"/>
            <a:ext cx="6858000" cy="6858000"/>
          </a:xfrm>
          <a:prstGeom prst="rect">
            <a:avLst/>
          </a:prstGeom>
        </p:spPr>
      </p:pic>
    </p:spTree>
    <p:extLst>
      <p:ext uri="{BB962C8B-B14F-4D97-AF65-F5344CB8AC3E}">
        <p14:creationId xmlns:p14="http://schemas.microsoft.com/office/powerpoint/2010/main" val="3609613338"/>
      </p:ext>
    </p:extLst>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60000"/>
                <a:lumOff val="40000"/>
              </a:schemeClr>
            </a:gs>
            <a:gs pos="0">
              <a:srgbClr val="FFFF00"/>
            </a:gs>
            <a:gs pos="50000">
              <a:srgbClr val="FF0000"/>
            </a:gs>
            <a:gs pos="86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sp>
        <p:nvSpPr>
          <p:cNvPr id="4" name="Rectangle 3"/>
          <p:cNvSpPr/>
          <p:nvPr/>
        </p:nvSpPr>
        <p:spPr>
          <a:xfrm>
            <a:off x="369849" y="152400"/>
            <a:ext cx="8305800" cy="7294305"/>
          </a:xfrm>
          <a:prstGeom prst="rect">
            <a:avLst/>
          </a:prstGeom>
        </p:spPr>
        <p:txBody>
          <a:bodyPr wrap="square">
            <a:spAutoFit/>
          </a:bodyPr>
          <a:lstStyle/>
          <a:p>
            <a:pPr algn="ctr"/>
            <a:r>
              <a:rPr lang="en-US" dirty="0"/>
              <a:t> </a:t>
            </a:r>
            <a:r>
              <a:rPr lang="en-US" b="1" u="sng" dirty="0">
                <a:solidFill>
                  <a:schemeClr val="bg1"/>
                </a:solidFill>
              </a:rPr>
              <a:t>NAVAJO NATION HUMAN RESEARCH</a:t>
            </a:r>
            <a:endParaRPr lang="en-US" dirty="0">
              <a:solidFill>
                <a:schemeClr val="bg1"/>
              </a:solidFill>
            </a:endParaRPr>
          </a:p>
          <a:p>
            <a:pPr algn="ctr"/>
            <a:r>
              <a:rPr lang="en-US" b="1" u="sng" dirty="0">
                <a:solidFill>
                  <a:schemeClr val="bg1"/>
                </a:solidFill>
              </a:rPr>
              <a:t>REVIEW BOARD MEMBERS</a:t>
            </a:r>
            <a:r>
              <a:rPr lang="en-US" b="1" dirty="0">
                <a:solidFill>
                  <a:schemeClr val="bg1"/>
                </a:solidFill>
              </a:rPr>
              <a:t> </a:t>
            </a:r>
          </a:p>
          <a:p>
            <a:pPr algn="ctr"/>
            <a:r>
              <a:rPr lang="en-US" sz="1200" b="1" i="1" dirty="0">
                <a:solidFill>
                  <a:schemeClr val="bg1"/>
                </a:solidFill>
              </a:rPr>
              <a:t>(Navajo Nation IRB Federal Wide Assurance (FWA) # IRB00000641, I.H.S. #8) Expires 5-26-2027</a:t>
            </a:r>
          </a:p>
          <a:p>
            <a:pPr algn="ctr"/>
            <a:r>
              <a:rPr lang="en-US" sz="1200" b="1" i="1" dirty="0">
                <a:solidFill>
                  <a:schemeClr val="bg1"/>
                </a:solidFill>
              </a:rPr>
              <a:t>For Protection of Human Subjects for Institutions. DHHS </a:t>
            </a:r>
            <a:endParaRPr lang="en-US" sz="1200" i="1" dirty="0">
              <a:solidFill>
                <a:schemeClr val="bg1"/>
              </a:solidFill>
            </a:endParaRPr>
          </a:p>
          <a:p>
            <a:pPr algn="ctr"/>
            <a:r>
              <a:rPr lang="en-US" sz="1600" dirty="0">
                <a:solidFill>
                  <a:schemeClr val="bg1"/>
                </a:solidFill>
              </a:rPr>
              <a:t> </a:t>
            </a:r>
          </a:p>
          <a:p>
            <a:pPr algn="ctr"/>
            <a:r>
              <a:rPr lang="en-US" sz="2000" dirty="0">
                <a:solidFill>
                  <a:schemeClr val="bg1"/>
                </a:solidFill>
              </a:rPr>
              <a:t>Dr. Rebecca Izzo-Manymules, Ph.D., Chairperson-</a:t>
            </a:r>
            <a:r>
              <a:rPr lang="en-US" sz="2000" i="1" dirty="0">
                <a:solidFill>
                  <a:schemeClr val="bg1"/>
                </a:solidFill>
              </a:rPr>
              <a:t>HHSC</a:t>
            </a:r>
            <a:endParaRPr lang="en-US" sz="2000" dirty="0">
              <a:solidFill>
                <a:schemeClr val="bg1"/>
              </a:solidFill>
            </a:endParaRPr>
          </a:p>
          <a:p>
            <a:pPr lvl="0" algn="ctr"/>
            <a:r>
              <a:rPr lang="en-US" sz="2000" dirty="0">
                <a:solidFill>
                  <a:schemeClr val="bg1"/>
                </a:solidFill>
              </a:rPr>
              <a:t>Dr. Sonya Shin, MD - </a:t>
            </a:r>
            <a:r>
              <a:rPr lang="en-US" sz="2000" i="1" dirty="0">
                <a:solidFill>
                  <a:schemeClr val="bg1"/>
                </a:solidFill>
              </a:rPr>
              <a:t>OPVP</a:t>
            </a:r>
            <a:endParaRPr lang="en-US" sz="2000" dirty="0">
              <a:solidFill>
                <a:schemeClr val="bg1"/>
              </a:solidFill>
            </a:endParaRPr>
          </a:p>
          <a:p>
            <a:pPr lvl="0" algn="ctr"/>
            <a:r>
              <a:rPr lang="en-US" sz="2000" dirty="0">
                <a:solidFill>
                  <a:schemeClr val="bg1"/>
                </a:solidFill>
              </a:rPr>
              <a:t>Dr. Nanibaa’ Garrison, Ph.D. - </a:t>
            </a:r>
            <a:r>
              <a:rPr lang="en-US" sz="2000" i="1" dirty="0">
                <a:solidFill>
                  <a:schemeClr val="bg1"/>
                </a:solidFill>
              </a:rPr>
              <a:t>OPVP</a:t>
            </a:r>
            <a:r>
              <a:rPr lang="en-US" sz="2000" dirty="0">
                <a:solidFill>
                  <a:schemeClr val="bg1"/>
                </a:solidFill>
              </a:rPr>
              <a:t> </a:t>
            </a:r>
          </a:p>
          <a:p>
            <a:pPr lvl="0" algn="ctr"/>
            <a:r>
              <a:rPr lang="en-US" sz="2000" dirty="0">
                <a:solidFill>
                  <a:schemeClr val="bg1"/>
                </a:solidFill>
              </a:rPr>
              <a:t>Delvin Yazzie, MPH - </a:t>
            </a:r>
            <a:r>
              <a:rPr lang="en-US" sz="2000" i="1" dirty="0">
                <a:solidFill>
                  <a:schemeClr val="bg1"/>
                </a:solidFill>
              </a:rPr>
              <a:t>OPVP</a:t>
            </a:r>
            <a:endParaRPr lang="en-US" sz="2000" dirty="0">
              <a:solidFill>
                <a:schemeClr val="bg1"/>
              </a:solidFill>
            </a:endParaRPr>
          </a:p>
          <a:p>
            <a:pPr lvl="0" algn="ctr"/>
            <a:r>
              <a:rPr lang="en-US" sz="2000" dirty="0">
                <a:solidFill>
                  <a:schemeClr val="bg1"/>
                </a:solidFill>
              </a:rPr>
              <a:t>Dr. Kalvin White, </a:t>
            </a:r>
            <a:r>
              <a:rPr lang="en-US" sz="2000" dirty="0" err="1">
                <a:solidFill>
                  <a:schemeClr val="bg1"/>
                </a:solidFill>
              </a:rPr>
              <a:t>Ph.</a:t>
            </a:r>
            <a:r>
              <a:rPr lang="en-US" sz="2000" err="1">
                <a:solidFill>
                  <a:schemeClr val="bg1"/>
                </a:solidFill>
              </a:rPr>
              <a:t>D</a:t>
            </a:r>
            <a:r>
              <a:rPr lang="en-US" sz="2000">
                <a:solidFill>
                  <a:schemeClr val="bg1"/>
                </a:solidFill>
              </a:rPr>
              <a:t>.- </a:t>
            </a:r>
            <a:r>
              <a:rPr lang="en-US" sz="2000" i="1">
                <a:solidFill>
                  <a:schemeClr val="bg1"/>
                </a:solidFill>
              </a:rPr>
              <a:t>HHSC</a:t>
            </a:r>
            <a:r>
              <a:rPr lang="en-US" sz="2000" i="1" dirty="0">
                <a:solidFill>
                  <a:schemeClr val="bg1"/>
                </a:solidFill>
              </a:rPr>
              <a:t>/</a:t>
            </a:r>
            <a:r>
              <a:rPr lang="en-US" sz="2000" i="1" dirty="0" err="1">
                <a:solidFill>
                  <a:schemeClr val="bg1"/>
                </a:solidFill>
              </a:rPr>
              <a:t>DoDE</a:t>
            </a:r>
            <a:r>
              <a:rPr lang="en-US" sz="2000" dirty="0">
                <a:solidFill>
                  <a:schemeClr val="bg1"/>
                </a:solidFill>
              </a:rPr>
              <a:t> </a:t>
            </a:r>
          </a:p>
          <a:p>
            <a:pPr algn="ctr"/>
            <a:r>
              <a:rPr lang="en-US" sz="2000" dirty="0">
                <a:solidFill>
                  <a:schemeClr val="bg1"/>
                </a:solidFill>
              </a:rPr>
              <a:t>Dr. David Begay, Ph.D. – </a:t>
            </a:r>
            <a:r>
              <a:rPr lang="en-US" sz="2000" i="1" dirty="0">
                <a:solidFill>
                  <a:schemeClr val="bg1"/>
                </a:solidFill>
              </a:rPr>
              <a:t>HHSC</a:t>
            </a:r>
          </a:p>
          <a:p>
            <a:pPr algn="ctr"/>
            <a:r>
              <a:rPr lang="en-US" sz="2000" i="1" dirty="0">
                <a:solidFill>
                  <a:schemeClr val="bg1"/>
                </a:solidFill>
              </a:rPr>
              <a:t>Dr. Paul Charlton, MD – NAIHS</a:t>
            </a:r>
          </a:p>
          <a:p>
            <a:pPr algn="ctr"/>
            <a:r>
              <a:rPr lang="en-US" sz="2000" i="1" dirty="0">
                <a:solidFill>
                  <a:schemeClr val="bg1"/>
                </a:solidFill>
              </a:rPr>
              <a:t>Dr. Christopher Jentoft, MD – NAIHS</a:t>
            </a:r>
          </a:p>
          <a:p>
            <a:pPr algn="ctr"/>
            <a:r>
              <a:rPr lang="en-US" sz="2000" i="1" dirty="0">
                <a:solidFill>
                  <a:schemeClr val="bg1"/>
                </a:solidFill>
              </a:rPr>
              <a:t>Dr. Paula R. Mora, MD - NAIHS</a:t>
            </a:r>
            <a:endParaRPr lang="en-US" sz="2000" dirty="0">
              <a:solidFill>
                <a:schemeClr val="bg1"/>
              </a:solidFill>
            </a:endParaRPr>
          </a:p>
          <a:p>
            <a:pPr lvl="0" algn="ctr"/>
            <a:r>
              <a:rPr lang="en-US" sz="2000" dirty="0">
                <a:solidFill>
                  <a:schemeClr val="bg1"/>
                </a:solidFill>
              </a:rPr>
              <a:t>Staff Member – Mike </a:t>
            </a:r>
            <a:r>
              <a:rPr lang="en-US" sz="2000" dirty="0" err="1">
                <a:solidFill>
                  <a:schemeClr val="bg1"/>
                </a:solidFill>
              </a:rPr>
              <a:t>Winney</a:t>
            </a:r>
            <a:r>
              <a:rPr lang="en-US" sz="2000" dirty="0">
                <a:solidFill>
                  <a:schemeClr val="bg1"/>
                </a:solidFill>
              </a:rPr>
              <a:t>, IRB Coordinator</a:t>
            </a:r>
            <a:r>
              <a:rPr lang="en-US" sz="1600" dirty="0">
                <a:solidFill>
                  <a:schemeClr val="bg1"/>
                </a:solidFill>
              </a:rPr>
              <a:t> </a:t>
            </a:r>
          </a:p>
          <a:p>
            <a:pPr algn="ctr"/>
            <a:endParaRPr lang="en-US" sz="1600" dirty="0">
              <a:solidFill>
                <a:schemeClr val="bg1"/>
              </a:solidFill>
            </a:endParaRPr>
          </a:p>
          <a:p>
            <a:pPr algn="ctr"/>
            <a:r>
              <a:rPr lang="en-US" sz="1600" b="1" i="1" u="sng" dirty="0">
                <a:solidFill>
                  <a:srgbClr val="002060"/>
                </a:solidFill>
              </a:rPr>
              <a:t>MISSION STATEMENT</a:t>
            </a:r>
            <a:endParaRPr lang="en-US" sz="1600" b="1" i="1" dirty="0">
              <a:solidFill>
                <a:srgbClr val="002060"/>
              </a:solidFill>
            </a:endParaRPr>
          </a:p>
          <a:p>
            <a:pPr algn="ctr"/>
            <a:r>
              <a:rPr lang="en-US" sz="1600" i="1" dirty="0">
                <a:solidFill>
                  <a:srgbClr val="002060"/>
                </a:solidFill>
              </a:rPr>
              <a:t> </a:t>
            </a:r>
          </a:p>
          <a:p>
            <a:pPr algn="ctr"/>
            <a:r>
              <a:rPr lang="en-US" sz="1600" i="1" dirty="0">
                <a:solidFill>
                  <a:srgbClr val="002060"/>
                </a:solidFill>
              </a:rPr>
              <a:t>The mission of the Navajo Nation Research Program is to support research that promotes and enhances the interests and the visions of the Navajo people; to encourage a mutual and beneficial partnership between the Navajo people and Researchers; and to create an interface where difference cultures, lifestyles, disciplines, and ideologies can come together in a way that improves, promotes, and strengthens the health of the Navajo people</a:t>
            </a:r>
            <a:r>
              <a:rPr lang="en-US" sz="1600" b="1" dirty="0">
                <a:solidFill>
                  <a:schemeClr val="bg1"/>
                </a:solidFill>
              </a:rPr>
              <a:t>.</a:t>
            </a:r>
            <a:endParaRPr lang="en-US" sz="1600" dirty="0">
              <a:solidFill>
                <a:schemeClr val="bg1"/>
              </a:solidFill>
            </a:endParaRPr>
          </a:p>
          <a:p>
            <a:endParaRPr lang="en-US" sz="1200" b="1" dirty="0"/>
          </a:p>
          <a:p>
            <a:br>
              <a:rPr lang="en-US" sz="1200" b="1" dirty="0">
                <a:solidFill>
                  <a:srgbClr val="0000FF"/>
                </a:solidFill>
              </a:rPr>
            </a:br>
            <a:r>
              <a:rPr lang="en-US" sz="1200" b="1" dirty="0"/>
              <a:t> </a:t>
            </a:r>
            <a:endParaRPr lang="en-US" sz="1200" dirty="0"/>
          </a:p>
        </p:txBody>
      </p:sp>
    </p:spTree>
    <p:extLst>
      <p:ext uri="{BB962C8B-B14F-4D97-AF65-F5344CB8AC3E}">
        <p14:creationId xmlns:p14="http://schemas.microsoft.com/office/powerpoint/2010/main" val="652250089"/>
      </p:ext>
    </p:extLst>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60000"/>
                <a:lumOff val="40000"/>
              </a:schemeClr>
            </a:gs>
            <a:gs pos="0">
              <a:srgbClr val="FFFF00"/>
            </a:gs>
            <a:gs pos="51000">
              <a:srgbClr val="FF0000"/>
            </a:gs>
            <a:gs pos="87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0"/>
            <a:ext cx="8991600" cy="1143000"/>
          </a:xfrm>
        </p:spPr>
        <p:txBody>
          <a:bodyPr/>
          <a:lstStyle/>
          <a:p>
            <a:r>
              <a:rPr kumimoji="1" lang="en-US" dirty="0">
                <a:latin typeface="Arial Black" pitchFamily="-106" charset="0"/>
              </a:rPr>
              <a:t>Presentation Objectives</a:t>
            </a:r>
            <a:endParaRPr kumimoji="1"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4953001"/>
            <a:ext cx="2857500" cy="1676400"/>
          </a:xfrm>
          <a:prstGeom prst="rect">
            <a:avLst/>
          </a:prstGeom>
        </p:spPr>
      </p:pic>
      <p:sp>
        <p:nvSpPr>
          <p:cNvPr id="22531" name="Rectangle 3"/>
          <p:cNvSpPr>
            <a:spLocks noGrp="1" noChangeArrowheads="1"/>
          </p:cNvSpPr>
          <p:nvPr>
            <p:ph idx="1"/>
          </p:nvPr>
        </p:nvSpPr>
        <p:spPr>
          <a:xfrm>
            <a:off x="152400" y="914401"/>
            <a:ext cx="9144000" cy="5715000"/>
          </a:xfrm>
        </p:spPr>
        <p:txBody>
          <a:bodyPr/>
          <a:lstStyle/>
          <a:p>
            <a:pPr>
              <a:lnSpc>
                <a:spcPct val="100000"/>
              </a:lnSpc>
              <a:buClr>
                <a:schemeClr val="tx2"/>
              </a:buClr>
            </a:pPr>
            <a:r>
              <a:rPr kumimoji="1" lang="en-US" b="1" dirty="0">
                <a:cs typeface="Times New Roman" pitchFamily="-106" charset="0"/>
              </a:rPr>
              <a:t>History and Development of the Navajo          Nation Human Research Review Board</a:t>
            </a:r>
            <a:endParaRPr kumimoji="1" lang="en-US" dirty="0"/>
          </a:p>
          <a:p>
            <a:pPr>
              <a:lnSpc>
                <a:spcPct val="150000"/>
              </a:lnSpc>
              <a:buClr>
                <a:schemeClr val="tx2"/>
              </a:buClr>
            </a:pPr>
            <a:r>
              <a:rPr kumimoji="1" lang="en-US" b="1" dirty="0"/>
              <a:t>Research Protocol Application Process</a:t>
            </a:r>
          </a:p>
          <a:p>
            <a:pPr>
              <a:lnSpc>
                <a:spcPct val="150000"/>
              </a:lnSpc>
              <a:buClr>
                <a:schemeClr val="tx2"/>
              </a:buClr>
            </a:pPr>
            <a:r>
              <a:rPr lang="en-US" b="1" dirty="0">
                <a:cs typeface="Times New Roman" pitchFamily="-106" charset="0"/>
              </a:rPr>
              <a:t>Navajo Nation Standards of Approval</a:t>
            </a:r>
            <a:r>
              <a:rPr lang="en-US" dirty="0"/>
              <a:t> </a:t>
            </a:r>
            <a:endParaRPr kumimoji="1" lang="en-US" dirty="0"/>
          </a:p>
          <a:p>
            <a:pPr>
              <a:lnSpc>
                <a:spcPct val="150000"/>
              </a:lnSpc>
              <a:buClr>
                <a:schemeClr val="tx2"/>
              </a:buClr>
            </a:pPr>
            <a:r>
              <a:rPr kumimoji="1" lang="en-US" b="1" dirty="0">
                <a:cs typeface="Times New Roman" pitchFamily="-106" charset="0"/>
              </a:rPr>
              <a:t>Stages in the review and approval process</a:t>
            </a:r>
            <a:endParaRPr kumimoji="1" lang="en-US" dirty="0"/>
          </a:p>
          <a:p>
            <a:pPr>
              <a:lnSpc>
                <a:spcPct val="150000"/>
              </a:lnSpc>
              <a:buClr>
                <a:schemeClr val="tx2"/>
              </a:buClr>
            </a:pPr>
            <a:r>
              <a:rPr kumimoji="1" lang="en-US" b="1" dirty="0"/>
              <a:t>12-phase NNHRRB review and approval process</a:t>
            </a:r>
          </a:p>
        </p:txBody>
      </p:sp>
    </p:spTree>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60000"/>
                <a:lumOff val="40000"/>
              </a:schemeClr>
            </a:gs>
            <a:gs pos="0">
              <a:srgbClr val="FFFF00"/>
            </a:gs>
            <a:gs pos="51000">
              <a:srgbClr val="FF0000"/>
            </a:gs>
            <a:gs pos="91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381000"/>
            <a:ext cx="9144000" cy="990600"/>
          </a:xfrm>
        </p:spPr>
        <p:txBody>
          <a:bodyPr/>
          <a:lstStyle/>
          <a:p>
            <a:r>
              <a:rPr kumimoji="1" lang="en-US" sz="3600" b="1">
                <a:latin typeface="Arial" charset="0"/>
                <a:cs typeface="Times New Roman" pitchFamily="-106" charset="0"/>
              </a:rPr>
              <a:t>I.  Introduction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4419600"/>
            <a:ext cx="4495800" cy="2438400"/>
          </a:xfrm>
          <a:prstGeom prst="rect">
            <a:avLst/>
          </a:prstGeom>
        </p:spPr>
      </p:pic>
      <p:sp>
        <p:nvSpPr>
          <p:cNvPr id="24579" name="Rectangle 3"/>
          <p:cNvSpPr>
            <a:spLocks noGrp="1" noChangeArrowheads="1"/>
          </p:cNvSpPr>
          <p:nvPr>
            <p:ph idx="1"/>
          </p:nvPr>
        </p:nvSpPr>
        <p:spPr>
          <a:xfrm>
            <a:off x="228600" y="1219200"/>
            <a:ext cx="9144000" cy="3581400"/>
          </a:xfrm>
        </p:spPr>
        <p:txBody>
          <a:bodyPr>
            <a:normAutofit/>
          </a:bodyPr>
          <a:lstStyle/>
          <a:p>
            <a:r>
              <a:rPr lang="en-US" dirty="0"/>
              <a:t>Following is description of NNHRRB policies &amp; procedures</a:t>
            </a:r>
          </a:p>
          <a:p>
            <a:r>
              <a:rPr lang="en-US" dirty="0"/>
              <a:t>Developed in 1996 and revised in 2002, due to increased requests</a:t>
            </a:r>
          </a:p>
          <a:p>
            <a:r>
              <a:rPr lang="en-US" dirty="0"/>
              <a:t>Tribal research policies &amp; protocols derived from ethical principles and legal protections inherent in rights of indigenous nations</a:t>
            </a:r>
          </a:p>
        </p:txBody>
      </p:sp>
    </p:spTree>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60000"/>
                <a:lumOff val="40000"/>
              </a:schemeClr>
            </a:gs>
            <a:gs pos="0">
              <a:srgbClr val="FFFF00"/>
            </a:gs>
            <a:gs pos="51000">
              <a:srgbClr val="FF0000"/>
            </a:gs>
            <a:gs pos="92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228600"/>
            <a:ext cx="9144000" cy="990600"/>
          </a:xfrm>
        </p:spPr>
        <p:txBody>
          <a:bodyPr>
            <a:normAutofit fontScale="90000"/>
          </a:bodyPr>
          <a:lstStyle/>
          <a:p>
            <a:r>
              <a:rPr kumimoji="1" lang="en-US" sz="3600" b="1">
                <a:latin typeface="Arial" charset="0"/>
                <a:cs typeface="Times New Roman" pitchFamily="-106" charset="0"/>
              </a:rPr>
              <a:t>2.  History &amp; Development of the Navajo          Nation Human Research Review Board</a:t>
            </a:r>
          </a:p>
        </p:txBody>
      </p:sp>
      <p:sp>
        <p:nvSpPr>
          <p:cNvPr id="27651" name="Rectangle 3"/>
          <p:cNvSpPr>
            <a:spLocks noGrp="1" noChangeArrowheads="1"/>
          </p:cNvSpPr>
          <p:nvPr>
            <p:ph idx="1"/>
          </p:nvPr>
        </p:nvSpPr>
        <p:spPr>
          <a:xfrm>
            <a:off x="0" y="1447800"/>
            <a:ext cx="9144000" cy="4800600"/>
          </a:xfrm>
        </p:spPr>
        <p:txBody>
          <a:bodyPr>
            <a:normAutofit fontScale="55000" lnSpcReduction="20000"/>
          </a:bodyPr>
          <a:lstStyle/>
          <a:p>
            <a:pPr marL="609600" indent="-609600">
              <a:lnSpc>
                <a:spcPct val="80000"/>
              </a:lnSpc>
              <a:buSzPct val="150000"/>
              <a:buFont typeface="Times" pitchFamily="-106" charset="0"/>
              <a:buChar char="•"/>
            </a:pPr>
            <a:r>
              <a:rPr lang="en-US" dirty="0"/>
              <a:t>Navajo people possessed indigenous knowledge &amp; science for over 1000 years</a:t>
            </a:r>
          </a:p>
          <a:p>
            <a:pPr marL="609600" indent="-609600">
              <a:lnSpc>
                <a:spcPct val="80000"/>
              </a:lnSpc>
              <a:buSzPct val="150000"/>
              <a:buFont typeface="Times" pitchFamily="-106" charset="0"/>
              <a:buChar char="•"/>
            </a:pPr>
            <a:endParaRPr lang="en-US" dirty="0"/>
          </a:p>
          <a:p>
            <a:pPr marL="609600" indent="-609600">
              <a:lnSpc>
                <a:spcPct val="80000"/>
              </a:lnSpc>
              <a:buSzPct val="150000"/>
              <a:buFont typeface="Times" pitchFamily="-106" charset="0"/>
              <a:buChar char="•"/>
            </a:pPr>
            <a:r>
              <a:rPr lang="en-US" dirty="0"/>
              <a:t>Most researchers are non-Indians</a:t>
            </a:r>
          </a:p>
          <a:p>
            <a:pPr marL="137160" indent="0">
              <a:buNone/>
            </a:pPr>
            <a:r>
              <a:rPr lang="en-US" dirty="0"/>
              <a:t> </a:t>
            </a:r>
          </a:p>
          <a:p>
            <a:pPr marL="137160" indent="0">
              <a:buNone/>
            </a:pPr>
            <a:r>
              <a:rPr lang="en-US" b="1" u="sng" dirty="0"/>
              <a:t>NNHRRB ASSETS / STRENGTHS</a:t>
            </a:r>
            <a:endParaRPr lang="en-US" dirty="0"/>
          </a:p>
          <a:p>
            <a:pPr marL="137160" indent="0">
              <a:buNone/>
            </a:pPr>
            <a:r>
              <a:rPr lang="en-US" b="1" dirty="0"/>
              <a:t> </a:t>
            </a:r>
            <a:endParaRPr lang="en-US" dirty="0"/>
          </a:p>
          <a:p>
            <a:pPr lvl="0"/>
            <a:endParaRPr lang="en-US" dirty="0"/>
          </a:p>
          <a:p>
            <a:pPr lvl="0"/>
            <a:r>
              <a:rPr lang="en-US" dirty="0"/>
              <a:t>NNHRRB meetings are held monthly and on a consistent basis.  Dedicated group of 9 professional committee members monitoring 220 open studies and with 1770 closed studies in </a:t>
            </a:r>
            <a:r>
              <a:rPr lang="en-US" dirty="0" err="1"/>
              <a:t>arhives</a:t>
            </a:r>
            <a:r>
              <a:rPr lang="en-US" dirty="0"/>
              <a:t>.</a:t>
            </a:r>
          </a:p>
          <a:p>
            <a:pPr lvl="0"/>
            <a:endParaRPr lang="en-US" dirty="0"/>
          </a:p>
          <a:p>
            <a:pPr lvl="0"/>
            <a:r>
              <a:rPr lang="en-US" dirty="0"/>
              <a:t>NNHRRB has National and International reputation as a leader of tribal IRBs.</a:t>
            </a:r>
          </a:p>
          <a:p>
            <a:pPr lvl="0"/>
            <a:endParaRPr lang="en-US" dirty="0"/>
          </a:p>
          <a:p>
            <a:pPr lvl="0"/>
            <a:r>
              <a:rPr lang="en-US" dirty="0"/>
              <a:t>Has established relationship with academic institutions such as Johns Hopkins, U of A, UNM, U of Utah, ASU, NAU, </a:t>
            </a:r>
            <a:r>
              <a:rPr lang="en-US" dirty="0" err="1"/>
              <a:t>Diné</a:t>
            </a:r>
            <a:r>
              <a:rPr lang="en-US" dirty="0"/>
              <a:t> College, NTU, etc.</a:t>
            </a:r>
          </a:p>
          <a:p>
            <a:pPr lvl="0"/>
            <a:endParaRPr lang="en-US" dirty="0"/>
          </a:p>
          <a:p>
            <a:pPr lvl="0"/>
            <a:r>
              <a:rPr lang="en-US" dirty="0"/>
              <a:t>Hold bi-annual NNIRB Research Conference in Window Rock in order to share research findings with all.</a:t>
            </a:r>
          </a:p>
          <a:p>
            <a:pPr marL="0" indent="0">
              <a:lnSpc>
                <a:spcPct val="80000"/>
              </a:lnSpc>
              <a:buSzPct val="150000"/>
              <a:buNone/>
            </a:pPr>
            <a:endParaRPr lang="en-US" dirty="0"/>
          </a:p>
          <a:p>
            <a:pPr marL="609600" indent="-609600">
              <a:lnSpc>
                <a:spcPct val="80000"/>
              </a:lnSpc>
              <a:buFont typeface="Times" pitchFamily="-106" charset="0"/>
              <a:buNone/>
            </a:pPr>
            <a:r>
              <a:rPr lang="en-US" sz="3600" dirty="0"/>
              <a:t>	</a:t>
            </a:r>
          </a:p>
          <a:p>
            <a:pPr marL="609600" indent="-609600">
              <a:lnSpc>
                <a:spcPct val="80000"/>
              </a:lnSpc>
              <a:buFont typeface="Times" pitchFamily="-106" charset="0"/>
              <a:buChar cha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rgbClr val="FFFF00"/>
            </a:gs>
            <a:gs pos="64000">
              <a:srgbClr val="FF0000"/>
            </a:gs>
            <a:gs pos="91000">
              <a:schemeClr val="accent1"/>
            </a:gs>
            <a:gs pos="100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Rectangle 1"/>
          <p:cNvSpPr/>
          <p:nvPr/>
        </p:nvSpPr>
        <p:spPr>
          <a:xfrm>
            <a:off x="533400" y="914400"/>
            <a:ext cx="8229600" cy="4967514"/>
          </a:xfrm>
          <a:prstGeom prst="rect">
            <a:avLst/>
          </a:prstGeom>
        </p:spPr>
        <p:txBody>
          <a:bodyPr wrap="square">
            <a:spAutoFit/>
          </a:bodyPr>
          <a:lstStyle/>
          <a:p>
            <a:pPr marL="122238" indent="-122238" algn="ctr" eaLnBrk="1" fontAlgn="auto" hangingPunct="1">
              <a:lnSpc>
                <a:spcPct val="80000"/>
              </a:lnSpc>
              <a:spcAft>
                <a:spcPts val="0"/>
              </a:spcAft>
              <a:buClr>
                <a:schemeClr val="tx1">
                  <a:shade val="95000"/>
                </a:schemeClr>
              </a:buClr>
              <a:buFont typeface="Wingdings" pitchFamily="2" charset="2"/>
              <a:buNone/>
              <a:tabLst>
                <a:tab pos="457200" algn="l"/>
              </a:tabLst>
              <a:defRPr/>
            </a:pPr>
            <a:r>
              <a:rPr lang="en-US" altLang="en-US" sz="2000" dirty="0">
                <a:solidFill>
                  <a:schemeClr val="bg1"/>
                </a:solidFill>
                <a:latin typeface="Arial Rounded MT Bold" panose="020F0704030504030204" pitchFamily="34" charset="0"/>
              </a:rPr>
              <a:t>Enabling Legislative</a:t>
            </a:r>
          </a:p>
          <a:p>
            <a:pPr marL="122238" indent="-122238" algn="ctr" eaLnBrk="1" fontAlgn="auto" hangingPunct="1">
              <a:lnSpc>
                <a:spcPct val="80000"/>
              </a:lnSpc>
              <a:spcAft>
                <a:spcPts val="0"/>
              </a:spcAft>
              <a:buClr>
                <a:schemeClr val="tx1">
                  <a:shade val="95000"/>
                </a:schemeClr>
              </a:buClr>
              <a:buFont typeface="Wingdings" pitchFamily="2" charset="2"/>
              <a:buNone/>
              <a:tabLst>
                <a:tab pos="457200" algn="l"/>
              </a:tabLst>
              <a:defRPr/>
            </a:pPr>
            <a:endParaRPr lang="en-US" altLang="en-US" sz="1800" dirty="0">
              <a:solidFill>
                <a:schemeClr val="bg1"/>
              </a:solidFill>
              <a:latin typeface="Arial Rounded MT Bold" panose="020F0704030504030204" pitchFamily="34" charset="0"/>
            </a:endParaRPr>
          </a:p>
          <a:p>
            <a:pPr marL="122238" indent="-122238" algn="ctr" eaLnBrk="1" fontAlgn="auto" hangingPunct="1">
              <a:lnSpc>
                <a:spcPct val="80000"/>
              </a:lnSpc>
              <a:spcAft>
                <a:spcPts val="0"/>
              </a:spcAft>
              <a:buClr>
                <a:schemeClr val="tx1">
                  <a:shade val="95000"/>
                </a:schemeClr>
              </a:buClr>
              <a:buFont typeface="Wingdings" pitchFamily="2" charset="2"/>
              <a:buNone/>
              <a:tabLst>
                <a:tab pos="457200" algn="l"/>
              </a:tabLst>
              <a:defRPr/>
            </a:pPr>
            <a:r>
              <a:rPr lang="en-US" altLang="en-US" sz="1800" b="1" dirty="0">
                <a:solidFill>
                  <a:schemeClr val="bg1"/>
                </a:solidFill>
                <a:latin typeface="Century" panose="02040604050505020304" pitchFamily="18" charset="0"/>
              </a:rPr>
              <a:t>The Navajo Nation Human Research Review Board was developed in1996 to guarantee ethical research for the Dine´ People</a:t>
            </a:r>
            <a:r>
              <a:rPr lang="en-US" altLang="en-US" sz="1800" dirty="0">
                <a:solidFill>
                  <a:schemeClr val="bg1"/>
                </a:solidFill>
                <a:latin typeface="Century" panose="02040604050505020304" pitchFamily="18" charset="0"/>
              </a:rPr>
              <a:t>.</a:t>
            </a:r>
          </a:p>
          <a:p>
            <a:pPr marL="122238" indent="-122238" eaLnBrk="1" fontAlgn="auto" hangingPunct="1">
              <a:lnSpc>
                <a:spcPct val="80000"/>
              </a:lnSpc>
              <a:spcAft>
                <a:spcPts val="0"/>
              </a:spcAft>
              <a:buClr>
                <a:schemeClr val="tx1">
                  <a:shade val="95000"/>
                </a:schemeClr>
              </a:buClr>
              <a:buFont typeface="Wingdings" pitchFamily="2" charset="2"/>
              <a:buNone/>
              <a:tabLst>
                <a:tab pos="457200" algn="l"/>
              </a:tabLst>
              <a:defRPr/>
            </a:pPr>
            <a:endParaRPr lang="en-US" altLang="en-US" sz="1800" dirty="0">
              <a:solidFill>
                <a:schemeClr val="bg1"/>
              </a:solidFill>
              <a:latin typeface="Century" panose="02040604050505020304" pitchFamily="18" charset="0"/>
            </a:endParaRPr>
          </a:p>
          <a:p>
            <a:pPr marL="169862" indent="-169862" algn="just" eaLnBrk="1" fontAlgn="auto" hangingPunct="1">
              <a:lnSpc>
                <a:spcPct val="80000"/>
              </a:lnSpc>
              <a:spcAft>
                <a:spcPts val="0"/>
              </a:spcAft>
              <a:buClr>
                <a:schemeClr val="tx1">
                  <a:shade val="95000"/>
                </a:schemeClr>
              </a:buClr>
              <a:buFont typeface="Wingdings" pitchFamily="2" charset="2"/>
              <a:buNone/>
              <a:tabLst>
                <a:tab pos="457200" algn="l"/>
              </a:tabLst>
              <a:defRPr/>
            </a:pPr>
            <a:r>
              <a:rPr lang="en-US" altLang="en-US" sz="1800" i="1" u="sng" dirty="0">
                <a:solidFill>
                  <a:schemeClr val="bg1"/>
                </a:solidFill>
                <a:latin typeface="Century" panose="02040604050505020304" pitchFamily="18" charset="0"/>
              </a:rPr>
              <a:t>Purpose: </a:t>
            </a:r>
            <a:r>
              <a:rPr lang="en-US" altLang="en-US" sz="1800" i="1" dirty="0">
                <a:solidFill>
                  <a:schemeClr val="bg1"/>
                </a:solidFill>
                <a:latin typeface="Century" panose="02040604050505020304" pitchFamily="18" charset="0"/>
              </a:rPr>
              <a:t>The purpose  of this Code shall be to set forth the conditions under which investigators, physicians, researcher and other may perform health and health related research activities within the territorial jurisdiction of the Navajo Nation;</a:t>
            </a:r>
          </a:p>
          <a:p>
            <a:pPr marL="122238" indent="-122238" algn="just" eaLnBrk="1" fontAlgn="auto" hangingPunct="1">
              <a:lnSpc>
                <a:spcPct val="80000"/>
              </a:lnSpc>
              <a:spcAft>
                <a:spcPts val="0"/>
              </a:spcAft>
              <a:buClr>
                <a:schemeClr val="tx1">
                  <a:shade val="95000"/>
                </a:schemeClr>
              </a:buClr>
              <a:buFont typeface="Wingdings" pitchFamily="2" charset="2"/>
              <a:buNone/>
              <a:tabLst>
                <a:tab pos="457200" algn="l"/>
              </a:tabLst>
              <a:defRPr/>
            </a:pPr>
            <a:r>
              <a:rPr lang="en-US" altLang="en-US" sz="1800" i="1" u="sng" dirty="0">
                <a:solidFill>
                  <a:schemeClr val="bg1"/>
                </a:solidFill>
                <a:latin typeface="Century" panose="02040604050505020304" pitchFamily="18" charset="0"/>
              </a:rPr>
              <a:t>Policy: </a:t>
            </a:r>
            <a:r>
              <a:rPr lang="en-US" altLang="en-US" sz="1800" i="1" dirty="0">
                <a:solidFill>
                  <a:schemeClr val="bg1"/>
                </a:solidFill>
                <a:latin typeface="Century" panose="02040604050505020304" pitchFamily="18" charset="0"/>
              </a:rPr>
              <a:t>It is the policy for the Navajo Nation to ensure that all persons within the territorial jurisdiction of the Navajo Nation are free from unreasonably harmful, intrusive ill-conceived or otherwise offensive research and investigation procedures.</a:t>
            </a:r>
          </a:p>
          <a:p>
            <a:pPr marL="122238" indent="-122238" algn="just" eaLnBrk="1" fontAlgn="auto" hangingPunct="1">
              <a:lnSpc>
                <a:spcPct val="80000"/>
              </a:lnSpc>
              <a:spcAft>
                <a:spcPts val="0"/>
              </a:spcAft>
              <a:buClr>
                <a:schemeClr val="tx1">
                  <a:shade val="95000"/>
                </a:schemeClr>
              </a:buClr>
              <a:buFont typeface="Wingdings" pitchFamily="2" charset="2"/>
              <a:buNone/>
              <a:tabLst>
                <a:tab pos="457200" algn="l"/>
              </a:tabLst>
              <a:defRPr/>
            </a:pPr>
            <a:endParaRPr lang="en-US" altLang="en-US" sz="1800" i="1" dirty="0">
              <a:solidFill>
                <a:schemeClr val="bg1"/>
              </a:solidFill>
              <a:latin typeface="Century" panose="02040604050505020304" pitchFamily="18" charset="0"/>
            </a:endParaRPr>
          </a:p>
          <a:p>
            <a:pPr marL="548640" indent="-411480" eaLnBrk="1" fontAlgn="auto" hangingPunct="1">
              <a:lnSpc>
                <a:spcPct val="80000"/>
              </a:lnSpc>
              <a:spcAft>
                <a:spcPts val="0"/>
              </a:spcAft>
              <a:buClr>
                <a:schemeClr val="tx1">
                  <a:shade val="95000"/>
                </a:schemeClr>
              </a:buClr>
              <a:buFont typeface="Arial" panose="020B0604020202020204" pitchFamily="34" charset="0"/>
              <a:buChar char="•"/>
              <a:tabLst>
                <a:tab pos="457200" algn="l"/>
              </a:tabLst>
              <a:defRPr/>
            </a:pPr>
            <a:r>
              <a:rPr lang="en-US" altLang="en-US" sz="1800" dirty="0">
                <a:solidFill>
                  <a:schemeClr val="bg1"/>
                </a:solidFill>
                <a:latin typeface="Century" panose="02040604050505020304" pitchFamily="18" charset="0"/>
              </a:rPr>
              <a:t>Navajo Nation Council 13.N.N.C. §3253 Health and Welfare</a:t>
            </a:r>
          </a:p>
          <a:p>
            <a:pPr marL="548640" indent="-411480" eaLnBrk="1" fontAlgn="auto" hangingPunct="1">
              <a:lnSpc>
                <a:spcPct val="80000"/>
              </a:lnSpc>
              <a:spcAft>
                <a:spcPts val="0"/>
              </a:spcAft>
              <a:buClr>
                <a:schemeClr val="tx1">
                  <a:shade val="95000"/>
                </a:schemeClr>
              </a:buClr>
              <a:buFont typeface="Arial" panose="020B0604020202020204" pitchFamily="34" charset="0"/>
              <a:buChar char="•"/>
              <a:tabLst>
                <a:tab pos="457200" algn="l"/>
              </a:tabLst>
              <a:defRPr/>
            </a:pPr>
            <a:r>
              <a:rPr lang="en-US" altLang="en-US" sz="1800" dirty="0">
                <a:solidFill>
                  <a:schemeClr val="bg1"/>
                </a:solidFill>
                <a:latin typeface="Century" panose="02040604050505020304" pitchFamily="18" charset="0"/>
              </a:rPr>
              <a:t>Chapter 25. Navajo Nation Human Research Code (section 3251 – 3271)</a:t>
            </a:r>
          </a:p>
          <a:p>
            <a:pPr marL="973138" lvl="4" indent="-457200" eaLnBrk="1" fontAlgn="auto" hangingPunct="1">
              <a:lnSpc>
                <a:spcPct val="80000"/>
              </a:lnSpc>
              <a:spcAft>
                <a:spcPts val="0"/>
              </a:spcAft>
              <a:buFont typeface="+mj-lt"/>
              <a:buAutoNum type="arabicPeriod"/>
              <a:tabLst>
                <a:tab pos="457200" algn="l"/>
              </a:tabLst>
              <a:defRPr/>
            </a:pPr>
            <a:r>
              <a:rPr lang="en-US" altLang="en-US" sz="1800" dirty="0">
                <a:solidFill>
                  <a:schemeClr val="bg1"/>
                </a:solidFill>
                <a:latin typeface="Century" panose="02040604050505020304" pitchFamily="18" charset="0"/>
              </a:rPr>
              <a:t>October 25, 1995, CO-106-95</a:t>
            </a:r>
          </a:p>
          <a:p>
            <a:pPr marL="973138" lvl="4" indent="-457200" eaLnBrk="1" fontAlgn="auto" hangingPunct="1">
              <a:lnSpc>
                <a:spcPct val="80000"/>
              </a:lnSpc>
              <a:spcAft>
                <a:spcPts val="0"/>
              </a:spcAft>
              <a:buFont typeface="+mj-lt"/>
              <a:buAutoNum type="arabicPeriod"/>
              <a:tabLst>
                <a:tab pos="457200" algn="l"/>
              </a:tabLst>
              <a:defRPr/>
            </a:pPr>
            <a:r>
              <a:rPr lang="en-US" altLang="en-US" sz="1800" dirty="0">
                <a:solidFill>
                  <a:schemeClr val="bg1"/>
                </a:solidFill>
                <a:latin typeface="Century" panose="02040604050505020304" pitchFamily="18" charset="0"/>
              </a:rPr>
              <a:t>April 16, 2002, CAP-16-02 (Revised)</a:t>
            </a:r>
          </a:p>
          <a:p>
            <a:pPr marL="548640" indent="-411480" eaLnBrk="1" fontAlgn="auto" hangingPunct="1">
              <a:lnSpc>
                <a:spcPct val="80000"/>
              </a:lnSpc>
              <a:spcAft>
                <a:spcPts val="0"/>
              </a:spcAft>
              <a:buClr>
                <a:schemeClr val="tx1">
                  <a:shade val="95000"/>
                </a:schemeClr>
              </a:buClr>
              <a:buFont typeface="Arial" panose="020B0604020202020204" pitchFamily="34" charset="0"/>
              <a:buChar char="•"/>
              <a:tabLst>
                <a:tab pos="457200" algn="l"/>
              </a:tabLst>
              <a:defRPr/>
            </a:pPr>
            <a:r>
              <a:rPr lang="en-US" altLang="en-US" sz="1800" dirty="0">
                <a:solidFill>
                  <a:schemeClr val="bg1"/>
                </a:solidFill>
                <a:latin typeface="Century" panose="02040604050505020304" pitchFamily="18" charset="0"/>
              </a:rPr>
              <a:t>National I.H.S. IRB Navajo Nation Human Research Review Board(and Navajo Area I.H.S. IRB)</a:t>
            </a:r>
          </a:p>
          <a:p>
            <a:pPr marL="973138" lvl="4" indent="-457200" eaLnBrk="1" fontAlgn="auto" hangingPunct="1">
              <a:lnSpc>
                <a:spcPct val="80000"/>
              </a:lnSpc>
              <a:spcAft>
                <a:spcPts val="0"/>
              </a:spcAft>
              <a:buFont typeface="+mj-lt"/>
              <a:buAutoNum type="arabicPeriod"/>
              <a:tabLst>
                <a:tab pos="457200" algn="l"/>
              </a:tabLst>
              <a:defRPr/>
            </a:pPr>
            <a:r>
              <a:rPr lang="en-US" altLang="en-US" sz="1800" dirty="0">
                <a:solidFill>
                  <a:schemeClr val="bg1"/>
                </a:solidFill>
                <a:latin typeface="Century" panose="02040604050505020304" pitchFamily="18" charset="0"/>
              </a:rPr>
              <a:t>Certification #IRB00000641</a:t>
            </a:r>
          </a:p>
        </p:txBody>
      </p:sp>
    </p:spTree>
    <p:extLst>
      <p:ext uri="{BB962C8B-B14F-4D97-AF65-F5344CB8AC3E}">
        <p14:creationId xmlns:p14="http://schemas.microsoft.com/office/powerpoint/2010/main" val="3381175738"/>
      </p:ext>
    </p:extLst>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60000"/>
                <a:lumOff val="40000"/>
              </a:schemeClr>
            </a:gs>
            <a:gs pos="0">
              <a:srgbClr val="FFFF00"/>
            </a:gs>
            <a:gs pos="35000">
              <a:srgbClr val="FF0000"/>
            </a:gs>
            <a:gs pos="100000">
              <a:schemeClr val="accent1">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340478"/>
            <a:ext cx="8229600" cy="1143000"/>
          </a:xfrm>
        </p:spPr>
        <p:txBody>
          <a:bodyPr>
            <a:normAutofit fontScale="90000"/>
          </a:bodyPr>
          <a:lstStyle/>
          <a:p>
            <a:r>
              <a:rPr lang="en-US" dirty="0">
                <a:solidFill>
                  <a:schemeClr val="bg1"/>
                </a:solidFill>
              </a:rPr>
              <a:t>BELMONT REPORT</a:t>
            </a:r>
            <a:br>
              <a:rPr lang="en-US" dirty="0">
                <a:solidFill>
                  <a:schemeClr val="bg1"/>
                </a:solidFill>
              </a:rPr>
            </a:br>
            <a:r>
              <a:rPr lang="en-US" sz="1800" dirty="0">
                <a:solidFill>
                  <a:schemeClr val="bg1"/>
                </a:solidFill>
              </a:rPr>
              <a:t>Ethical Principles and Guidelines for Research Involving Human Subjects</a:t>
            </a:r>
          </a:p>
        </p:txBody>
      </p:sp>
      <p:cxnSp>
        <p:nvCxnSpPr>
          <p:cNvPr id="13" name="Straight Connector 12"/>
          <p:cNvCxnSpPr/>
          <p:nvPr/>
        </p:nvCxnSpPr>
        <p:spPr>
          <a:xfrm>
            <a:off x="3352799" y="52578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Vertical Scroll 32"/>
          <p:cNvSpPr/>
          <p:nvPr/>
        </p:nvSpPr>
        <p:spPr>
          <a:xfrm>
            <a:off x="3352800" y="1417638"/>
            <a:ext cx="1981201" cy="2076994"/>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rgbClr val="000042"/>
                </a:solidFill>
                <a:uFill>
                  <a:solidFill>
                    <a:schemeClr val="bg1"/>
                  </a:solidFill>
                </a:uFill>
              </a:rPr>
              <a:t>Beneficence</a:t>
            </a:r>
          </a:p>
          <a:p>
            <a:pPr marL="171450" indent="-171450" algn="ctr">
              <a:buFontTx/>
              <a:buChar char="-"/>
            </a:pPr>
            <a:r>
              <a:rPr lang="en-US" sz="1000" dirty="0">
                <a:solidFill>
                  <a:srgbClr val="000042"/>
                </a:solidFill>
                <a:uFill>
                  <a:solidFill>
                    <a:schemeClr val="bg1"/>
                  </a:solidFill>
                </a:uFill>
              </a:rPr>
              <a:t>Do No Harm</a:t>
            </a:r>
          </a:p>
          <a:p>
            <a:pPr marL="171450" indent="-171450" algn="ctr">
              <a:buFontTx/>
              <a:buChar char="-"/>
            </a:pPr>
            <a:r>
              <a:rPr lang="en-US" sz="1000" dirty="0">
                <a:solidFill>
                  <a:srgbClr val="000042"/>
                </a:solidFill>
                <a:uFill>
                  <a:solidFill>
                    <a:schemeClr val="bg1"/>
                  </a:solidFill>
                </a:uFill>
              </a:rPr>
              <a:t>Maximize possible benefits, and Minimize possible harm</a:t>
            </a:r>
          </a:p>
        </p:txBody>
      </p:sp>
      <p:sp>
        <p:nvSpPr>
          <p:cNvPr id="34" name="Horizontal Scroll 33"/>
          <p:cNvSpPr/>
          <p:nvPr/>
        </p:nvSpPr>
        <p:spPr>
          <a:xfrm>
            <a:off x="577282" y="4467226"/>
            <a:ext cx="2057400" cy="191398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rgbClr val="000042"/>
                </a:solidFill>
              </a:rPr>
              <a:t>Justice</a:t>
            </a:r>
          </a:p>
          <a:p>
            <a:pPr marL="171450" indent="-171450" algn="ctr">
              <a:buFontTx/>
              <a:buChar char="-"/>
            </a:pPr>
            <a:r>
              <a:rPr lang="en-US" sz="900" dirty="0">
                <a:solidFill>
                  <a:srgbClr val="000042"/>
                </a:solidFill>
              </a:rPr>
              <a:t>“fairness in distribution”</a:t>
            </a:r>
          </a:p>
          <a:p>
            <a:pPr marL="171450" indent="-171450" algn="ctr">
              <a:buFontTx/>
              <a:buChar char="-"/>
            </a:pPr>
            <a:r>
              <a:rPr lang="en-US" sz="900" dirty="0">
                <a:solidFill>
                  <a:srgbClr val="000042"/>
                </a:solidFill>
              </a:rPr>
              <a:t>each person an equal share, according to individual need, effort, societal contribution, and to merit.</a:t>
            </a:r>
          </a:p>
        </p:txBody>
      </p:sp>
      <p:sp>
        <p:nvSpPr>
          <p:cNvPr id="35" name="Horizontal Scroll 34"/>
          <p:cNvSpPr/>
          <p:nvPr/>
        </p:nvSpPr>
        <p:spPr>
          <a:xfrm>
            <a:off x="6400800" y="4419600"/>
            <a:ext cx="1924050" cy="1961606"/>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rgbClr val="000042"/>
                </a:solidFill>
              </a:rPr>
              <a:t>Respect</a:t>
            </a:r>
          </a:p>
          <a:p>
            <a:pPr marL="171450" indent="-171450" algn="ctr">
              <a:buFontTx/>
              <a:buChar char="-"/>
            </a:pPr>
            <a:r>
              <a:rPr lang="en-US" sz="900" dirty="0">
                <a:solidFill>
                  <a:srgbClr val="000042"/>
                </a:solidFill>
              </a:rPr>
              <a:t>Protection</a:t>
            </a:r>
          </a:p>
          <a:p>
            <a:pPr marL="171450" indent="-171450" algn="ctr">
              <a:buFontTx/>
              <a:buChar char="-"/>
            </a:pPr>
            <a:r>
              <a:rPr lang="en-US" sz="900" dirty="0">
                <a:solidFill>
                  <a:srgbClr val="000042"/>
                </a:solidFill>
              </a:rPr>
              <a:t> Individuals should be treated as autonomous agents,  and persons with diminished autonomy are entitled to protection</a:t>
            </a:r>
          </a:p>
        </p:txBody>
      </p:sp>
      <p:cxnSp>
        <p:nvCxnSpPr>
          <p:cNvPr id="41" name="Straight Connector 40"/>
          <p:cNvCxnSpPr>
            <a:endCxn id="33" idx="3"/>
          </p:cNvCxnSpPr>
          <p:nvPr/>
        </p:nvCxnSpPr>
        <p:spPr>
          <a:xfrm flipH="1" flipV="1">
            <a:off x="5086351" y="2456135"/>
            <a:ext cx="2076449" cy="2180745"/>
          </a:xfrm>
          <a:prstGeom prst="line">
            <a:avLst/>
          </a:prstGeom>
          <a:ln w="76200" cap="rnd">
            <a:gradFill>
              <a:gsLst>
                <a:gs pos="0">
                  <a:srgbClr val="FF0000"/>
                </a:gs>
                <a:gs pos="34000">
                  <a:srgbClr val="FFFF00"/>
                </a:gs>
                <a:gs pos="59000">
                  <a:srgbClr val="00B050"/>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618949" y="6019800"/>
            <a:ext cx="3781851" cy="0"/>
          </a:xfrm>
          <a:prstGeom prst="line">
            <a:avLst/>
          </a:prstGeom>
          <a:ln w="98425" cap="rnd">
            <a:gradFill>
              <a:gsLst>
                <a:gs pos="0">
                  <a:srgbClr val="FF0000"/>
                </a:gs>
                <a:gs pos="35000">
                  <a:srgbClr val="FFFF00"/>
                </a:gs>
                <a:gs pos="72000">
                  <a:srgbClr val="00B050"/>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341275" y="3581304"/>
            <a:ext cx="2502187" cy="461665"/>
          </a:xfrm>
          <a:prstGeom prst="rect">
            <a:avLst/>
          </a:prstGeom>
          <a:noFill/>
        </p:spPr>
        <p:txBody>
          <a:bodyPr wrap="square" rtlCol="0">
            <a:spAutoFit/>
          </a:bodyPr>
          <a:lstStyle/>
          <a:p>
            <a:r>
              <a:rPr lang="en-US" dirty="0">
                <a:solidFill>
                  <a:schemeClr val="bg1"/>
                </a:solidFill>
              </a:rPr>
              <a:t>Navajo Nation</a:t>
            </a:r>
          </a:p>
        </p:txBody>
      </p:sp>
      <p:sp>
        <p:nvSpPr>
          <p:cNvPr id="52" name="TextBox 51"/>
          <p:cNvSpPr txBox="1"/>
          <p:nvPr/>
        </p:nvSpPr>
        <p:spPr>
          <a:xfrm>
            <a:off x="2512444" y="4069783"/>
            <a:ext cx="1022183" cy="307777"/>
          </a:xfrm>
          <a:prstGeom prst="rect">
            <a:avLst/>
          </a:prstGeom>
          <a:noFill/>
        </p:spPr>
        <p:txBody>
          <a:bodyPr wrap="square" rtlCol="0">
            <a:spAutoFit/>
          </a:bodyPr>
          <a:lstStyle/>
          <a:p>
            <a:r>
              <a:rPr lang="en-US" sz="1400" dirty="0">
                <a:solidFill>
                  <a:schemeClr val="bg1"/>
                </a:solidFill>
              </a:rPr>
              <a:t>Person</a:t>
            </a:r>
          </a:p>
        </p:txBody>
      </p:sp>
      <p:sp>
        <p:nvSpPr>
          <p:cNvPr id="53" name="TextBox 52"/>
          <p:cNvSpPr txBox="1"/>
          <p:nvPr/>
        </p:nvSpPr>
        <p:spPr>
          <a:xfrm>
            <a:off x="5481689" y="4070797"/>
            <a:ext cx="1219200" cy="276999"/>
          </a:xfrm>
          <a:prstGeom prst="rect">
            <a:avLst/>
          </a:prstGeom>
          <a:noFill/>
        </p:spPr>
        <p:txBody>
          <a:bodyPr wrap="square" rtlCol="0">
            <a:spAutoFit/>
          </a:bodyPr>
          <a:lstStyle/>
          <a:p>
            <a:r>
              <a:rPr lang="en-US" sz="1200" dirty="0">
                <a:solidFill>
                  <a:schemeClr val="bg1"/>
                </a:solidFill>
              </a:rPr>
              <a:t>Community</a:t>
            </a:r>
          </a:p>
        </p:txBody>
      </p:sp>
      <p:cxnSp>
        <p:nvCxnSpPr>
          <p:cNvPr id="4" name="Straight Connector 3"/>
          <p:cNvCxnSpPr/>
          <p:nvPr/>
        </p:nvCxnSpPr>
        <p:spPr>
          <a:xfrm flipV="1">
            <a:off x="838200" y="1981200"/>
            <a:ext cx="2819400" cy="265568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stCxn id="34" idx="0"/>
            <a:endCxn id="33" idx="1"/>
          </p:cNvCxnSpPr>
          <p:nvPr/>
        </p:nvCxnSpPr>
        <p:spPr>
          <a:xfrm flipV="1">
            <a:off x="1605982" y="2456135"/>
            <a:ext cx="1994468" cy="2250339"/>
          </a:xfrm>
          <a:prstGeom prst="line">
            <a:avLst/>
          </a:prstGeom>
          <a:ln w="85725" cap="rnd">
            <a:gradFill>
              <a:gsLst>
                <a:gs pos="0">
                  <a:srgbClr val="FF0000"/>
                </a:gs>
                <a:gs pos="41000">
                  <a:srgbClr val="FFFF00"/>
                </a:gs>
                <a:gs pos="71000">
                  <a:srgbClr val="00B050"/>
                </a:gs>
                <a:gs pos="100000">
                  <a:schemeClr val="accent1">
                    <a:lumMod val="30000"/>
                    <a:lumOff val="70000"/>
                  </a:schemeClr>
                </a:gs>
              </a:gsLst>
              <a:lin ang="4200000" scaled="0"/>
            </a:gradFill>
          </a:ln>
        </p:spPr>
        <p:style>
          <a:lnRef idx="1">
            <a:schemeClr val="accent1"/>
          </a:lnRef>
          <a:fillRef idx="0">
            <a:schemeClr val="accent1"/>
          </a:fillRef>
          <a:effectRef idx="0">
            <a:schemeClr val="accent1"/>
          </a:effectRef>
          <a:fontRef idx="minor">
            <a:schemeClr val="tx1"/>
          </a:fontRef>
        </p:style>
      </p:cxn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13667" y="4031419"/>
            <a:ext cx="2079226" cy="1692266"/>
          </a:xfrm>
        </p:spPr>
      </p:pic>
    </p:spTree>
    <p:extLst>
      <p:ext uri="{BB962C8B-B14F-4D97-AF65-F5344CB8AC3E}">
        <p14:creationId xmlns:p14="http://schemas.microsoft.com/office/powerpoint/2010/main" val="1665028747"/>
      </p:ext>
    </p:extLst>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9|1.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5102</TotalTime>
  <Words>1496</Words>
  <Application>Microsoft Office PowerPoint</Application>
  <PresentationFormat>On-screen Show (4:3)</PresentationFormat>
  <Paragraphs>196</Paragraphs>
  <Slides>24</Slides>
  <Notes>23</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8" baseType="lpstr">
      <vt:lpstr>Arial</vt:lpstr>
      <vt:lpstr>Arial Black</vt:lpstr>
      <vt:lpstr>Arial Rounded MT Bold</vt:lpstr>
      <vt:lpstr>Book Antiqua</vt:lpstr>
      <vt:lpstr>Bookman Old Style</vt:lpstr>
      <vt:lpstr>Century</vt:lpstr>
      <vt:lpstr>Lucida Sans</vt:lpstr>
      <vt:lpstr>Times</vt:lpstr>
      <vt:lpstr>Times New Roman</vt:lpstr>
      <vt:lpstr>Wingdings</vt:lpstr>
      <vt:lpstr>Wingdings 2</vt:lpstr>
      <vt:lpstr>Wingdings 3</vt:lpstr>
      <vt:lpstr>Apex</vt:lpstr>
      <vt:lpstr>Packager Shell Object</vt:lpstr>
      <vt:lpstr> </vt:lpstr>
      <vt:lpstr>“Indigenous people and researchers:  building collaborative partnerships and the importance of responsibilities, ethics, and values of research on the Navajo Nation” </vt:lpstr>
      <vt:lpstr>PowerPoint Presentation</vt:lpstr>
      <vt:lpstr>PowerPoint Presentation</vt:lpstr>
      <vt:lpstr>Presentation Objectives</vt:lpstr>
      <vt:lpstr>I.  Introduction</vt:lpstr>
      <vt:lpstr>2.  History &amp; Development of the Navajo          Nation Human Research Review Board</vt:lpstr>
      <vt:lpstr>PowerPoint Presentation</vt:lpstr>
      <vt:lpstr>BELMONT REPORT Ethical Principles and Guidelines for Research Involving Human Subjects</vt:lpstr>
      <vt:lpstr>1987 “Belmont Report”</vt:lpstr>
      <vt:lpstr>15 NNHRRB Members</vt:lpstr>
      <vt:lpstr>99999999</vt:lpstr>
      <vt:lpstr>PowerPoint Presentation</vt:lpstr>
      <vt:lpstr>Research Protocol Application Process </vt:lpstr>
      <vt:lpstr> Navajo Nation Standards of Approval </vt:lpstr>
      <vt:lpstr>Twelve-phase NNHRRB  review and approval process </vt:lpstr>
      <vt:lpstr>PowerPoint Presentation</vt:lpstr>
      <vt:lpstr>PowerPoint Presentation</vt:lpstr>
      <vt:lpstr>PowerPoint Presentation</vt:lpstr>
      <vt:lpstr>PowerPoint Presentation</vt:lpstr>
      <vt:lpstr>In Closing…</vt:lpstr>
      <vt:lpstr>Navajo Nation Human Research Review Board  Promote “Expert Indians instead of Indian Experts”  Quote from NNHRRB Chair, Ms. Beverly Pigman, (June 27, 2006)</vt:lpstr>
      <vt:lpstr>PowerPoint Presentation</vt:lpstr>
      <vt:lpstr>   </vt:lpstr>
    </vt:vector>
  </TitlesOfParts>
  <Company>University of Washington School of Public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Bonnie Duran</dc:creator>
  <cp:lastModifiedBy>Michael R. Winney</cp:lastModifiedBy>
  <cp:revision>256</cp:revision>
  <cp:lastPrinted>2019-10-14T15:04:56Z</cp:lastPrinted>
  <dcterms:created xsi:type="dcterms:W3CDTF">2008-08-26T22:47:26Z</dcterms:created>
  <dcterms:modified xsi:type="dcterms:W3CDTF">2024-02-15T00:00:24Z</dcterms:modified>
</cp:coreProperties>
</file>